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s/modernComment_16C_35B134E1.xml" ContentType="application/vnd.ms-powerpoint.comment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85" r:id="rId3"/>
    <p:sldId id="397" r:id="rId4"/>
    <p:sldId id="381" r:id="rId5"/>
    <p:sldId id="286" r:id="rId6"/>
    <p:sldId id="359" r:id="rId7"/>
    <p:sldId id="400" r:id="rId8"/>
    <p:sldId id="388" r:id="rId9"/>
    <p:sldId id="365" r:id="rId10"/>
    <p:sldId id="395" r:id="rId11"/>
    <p:sldId id="391" r:id="rId12"/>
    <p:sldId id="393" r:id="rId13"/>
    <p:sldId id="396" r:id="rId14"/>
    <p:sldId id="287" r:id="rId15"/>
    <p:sldId id="270" r:id="rId16"/>
    <p:sldId id="379" r:id="rId17"/>
    <p:sldId id="377" r:id="rId18"/>
    <p:sldId id="373" r:id="rId19"/>
    <p:sldId id="372" r:id="rId20"/>
    <p:sldId id="291" r:id="rId21"/>
    <p:sldId id="386" r:id="rId22"/>
    <p:sldId id="398" r:id="rId23"/>
    <p:sldId id="364" r:id="rId24"/>
    <p:sldId id="376" r:id="rId25"/>
    <p:sldId id="380" r:id="rId26"/>
    <p:sldId id="368" r:id="rId27"/>
    <p:sldId id="369" r:id="rId28"/>
    <p:sldId id="387" r:id="rId29"/>
    <p:sldId id="371" r:id="rId30"/>
    <p:sldId id="403" r:id="rId3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0068F78-E270-8A5D-4D43-B70BA4B14844}" name="Phillips, Kyle Mitchell (bea2ek)" initials="P(" userId="S::bea2ek@virginia.edu::47fec9aa-8525-49f5-a823-fc6ec2010096" providerId="AD"/>
  <p188:author id="{2ECEEEC9-D266-9F12-38E5-D1161C69E8D0}" name="Dale, Shriya (mmk2yy)" initials="D(" userId="S::mmk2yy@virginia.edu::a657169f-d50e-4c2e-914d-39ef98dfdd40" providerId="AD"/>
  <p188:author id="{68C529DD-62B8-6554-8688-92FCD627EEBA}" name="Tran, Lauren Sara (mze4zr)" initials="T(" userId="S::mze4zr@virginia.edu::3266d024-78dd-4b82-a9a0-6e9d3eee322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0D0D"/>
    <a:srgbClr val="689054"/>
    <a:srgbClr val="323E2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CAA5C4-849E-1399-55B7-9B86E6FF01EA}" v="2" dt="2024-05-08T01:32:47.6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modernComment_16C_35B134E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66E858C-C28D-4DB5-AB5D-16C19F32EF81}" authorId="{E0068F78-E270-8A5D-4D43-B70BA4B14844}" status="resolved" created="2024-04-18T22:08:17.559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900805857" sldId="364"/>
      <ac:spMk id="11" creationId="{00000000-0000-0000-0000-000000000000}"/>
      <ac:txMk cp="14">
        <ac:context len="15" hash="3336457211"/>
      </ac:txMk>
    </ac:txMkLst>
    <p188:pos x="1697355" y="160020"/>
    <p188:txBody>
      <a:bodyPr/>
      <a:lstStyle/>
      <a:p>
        <a:r>
          <a:rPr lang="en-US"/>
          <a:t>software improvements?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4-04-23T00:58:44.261" authorId="{E0068F78-E270-8A5D-4D43-B70BA4B14844}"/>
          </p223:rxn>
        </p223:reaction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DE25D8-0B91-4E20-8E99-0A86E2983277}" type="datetimeFigureOut">
              <a:t>6/8/2026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FC0894-32E9-4EC3-8270-6DE447347C8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6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1403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0781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2801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9351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6274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988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0002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344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686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1120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5159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978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208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5374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9289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4002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4536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8195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8612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536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241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77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35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574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5841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354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134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6"/>
          <p:cNvSpPr/>
          <p:nvPr/>
        </p:nvSpPr>
        <p:spPr>
          <a:xfrm rot="5400000">
            <a:off x="293906" y="4518825"/>
            <a:ext cx="115200" cy="7029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7" name="Google Shape;77;p6"/>
          <p:cNvGrpSpPr/>
          <p:nvPr/>
        </p:nvGrpSpPr>
        <p:grpSpPr>
          <a:xfrm>
            <a:off x="8181339" y="4821010"/>
            <a:ext cx="498860" cy="98530"/>
            <a:chOff x="2287725" y="3761165"/>
            <a:chExt cx="498860" cy="98530"/>
          </a:xfrm>
        </p:grpSpPr>
        <p:sp>
          <p:nvSpPr>
            <p:cNvPr id="78" name="Google Shape;78;p6"/>
            <p:cNvSpPr/>
            <p:nvPr/>
          </p:nvSpPr>
          <p:spPr>
            <a:xfrm>
              <a:off x="2287725" y="3761779"/>
              <a:ext cx="97800" cy="978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79" name="Google Shape;79;p6"/>
            <p:cNvGrpSpPr/>
            <p:nvPr/>
          </p:nvGrpSpPr>
          <p:grpSpPr>
            <a:xfrm>
              <a:off x="2465461" y="3761165"/>
              <a:ext cx="143388" cy="97800"/>
              <a:chOff x="2561500" y="3726950"/>
              <a:chExt cx="220800" cy="150600"/>
            </a:xfrm>
          </p:grpSpPr>
          <p:cxnSp>
            <p:nvCxnSpPr>
              <p:cNvPr id="80" name="Google Shape;80;p6"/>
              <p:cNvCxnSpPr/>
              <p:nvPr/>
            </p:nvCxnSpPr>
            <p:spPr>
              <a:xfrm>
                <a:off x="2561500" y="3802250"/>
                <a:ext cx="220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1" name="Google Shape;81;p6"/>
              <p:cNvSpPr/>
              <p:nvPr/>
            </p:nvSpPr>
            <p:spPr>
              <a:xfrm>
                <a:off x="2596600" y="3726950"/>
                <a:ext cx="150600" cy="150600"/>
              </a:xfrm>
              <a:prstGeom prst="ellipse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grpSp>
          <p:nvGrpSpPr>
            <p:cNvPr id="82" name="Google Shape;82;p6"/>
            <p:cNvGrpSpPr/>
            <p:nvPr/>
          </p:nvGrpSpPr>
          <p:grpSpPr>
            <a:xfrm>
              <a:off x="2688785" y="3761165"/>
              <a:ext cx="97800" cy="98530"/>
              <a:chOff x="3001625" y="3726950"/>
              <a:chExt cx="150600" cy="151725"/>
            </a:xfrm>
          </p:grpSpPr>
          <p:grpSp>
            <p:nvGrpSpPr>
              <p:cNvPr id="83" name="Google Shape;83;p6"/>
              <p:cNvGrpSpPr/>
              <p:nvPr/>
            </p:nvGrpSpPr>
            <p:grpSpPr>
              <a:xfrm>
                <a:off x="3001625" y="3726950"/>
                <a:ext cx="150600" cy="151725"/>
                <a:chOff x="3001625" y="3726950"/>
                <a:chExt cx="150600" cy="151725"/>
              </a:xfrm>
            </p:grpSpPr>
            <p:cxnSp>
              <p:nvCxnSpPr>
                <p:cNvPr id="84" name="Google Shape;84;p6"/>
                <p:cNvCxnSpPr/>
                <p:nvPr/>
              </p:nvCxnSpPr>
              <p:spPr>
                <a:xfrm rot="10800000" flipH="1">
                  <a:off x="3001625" y="3728075"/>
                  <a:ext cx="150600" cy="1506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85" name="Google Shape;85;p6"/>
                <p:cNvCxnSpPr/>
                <p:nvPr/>
              </p:nvCxnSpPr>
              <p:spPr>
                <a:xfrm rot="10800000">
                  <a:off x="3001625" y="3726950"/>
                  <a:ext cx="150600" cy="1506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86" name="Google Shape;86;p6"/>
              <p:cNvSpPr/>
              <p:nvPr/>
            </p:nvSpPr>
            <p:spPr>
              <a:xfrm>
                <a:off x="3001625" y="3727513"/>
                <a:ext cx="150600" cy="150600"/>
              </a:xfrm>
              <a:prstGeom prst="ellipse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cxnSp>
        <p:nvCxnSpPr>
          <p:cNvPr id="87" name="Google Shape;87;p6"/>
          <p:cNvCxnSpPr/>
          <p:nvPr/>
        </p:nvCxnSpPr>
        <p:spPr>
          <a:xfrm>
            <a:off x="8788719" y="-22100"/>
            <a:ext cx="0" cy="3667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2863754971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image" Target="../media/image7.png"/><Relationship Id="rId7" Type="http://schemas.openxmlformats.org/officeDocument/2006/relationships/image" Target="../media/image1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gif"/><Relationship Id="rId5" Type="http://schemas.openxmlformats.org/officeDocument/2006/relationships/image" Target="../media/image7.png"/><Relationship Id="rId4" Type="http://schemas.openxmlformats.org/officeDocument/2006/relationships/image" Target="../media/image1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6C_35B134E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llegeaffordability.urban.org/prices-and-expenses/room-and-board/#/room_and_board_by_type_of_institution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bestcolleges.com/research/college-enrollment-statistics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23E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5801" y="1935090"/>
            <a:ext cx="9058699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ts val="7425"/>
              </a:lnSpc>
            </a:pPr>
            <a:r>
              <a:rPr lang="en-US" sz="9000" kern="0" spc="-48">
                <a:solidFill>
                  <a:srgbClr val="FFFFFF"/>
                </a:solidFill>
                <a:latin typeface="DM Serif Display"/>
              </a:rPr>
              <a:t>iSense</a:t>
            </a:r>
            <a:endParaRPr lang="en-US" sz="9000"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FB9B05-F894-E96D-53BC-448F1BCE5675}"/>
              </a:ext>
            </a:extLst>
          </p:cNvPr>
          <p:cNvSpPr txBox="1"/>
          <p:nvPr/>
        </p:nvSpPr>
        <p:spPr>
          <a:xfrm>
            <a:off x="1175606" y="2878068"/>
            <a:ext cx="671748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ea typeface="Calibri"/>
                <a:cs typeface="Calibri"/>
              </a:rPr>
              <a:t>Joseph Attia, Shriya Dale, Kyle Phillips, Evin St Clair, Lauren Tran, Franz Villarroel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9ACB70-63DD-D1BB-FA4B-6AA14B885E75}"/>
              </a:ext>
            </a:extLst>
          </p:cNvPr>
          <p:cNvSpPr/>
          <p:nvPr/>
        </p:nvSpPr>
        <p:spPr>
          <a:xfrm>
            <a:off x="826207" y="1015690"/>
            <a:ext cx="7419384" cy="311037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EB9615-F55A-E1D9-F949-EF56AB2D6E84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cs typeface="Calibri"/>
              </a:rPr>
              <a:t>1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1403693" y="671223"/>
            <a:ext cx="2751853" cy="4834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>
                <a:solidFill>
                  <a:srgbClr val="121111"/>
                </a:solidFill>
                <a:latin typeface="DM Sans"/>
              </a:rPr>
              <a:t>Simple and convenient setup</a:t>
            </a:r>
            <a:endParaRPr lang="en-US">
              <a:cs typeface="Calibri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0381278" y="1274233"/>
            <a:ext cx="1546934" cy="483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200">
                <a:solidFill>
                  <a:srgbClr val="121111"/>
                </a:solidFill>
                <a:latin typeface="DM Sans"/>
              </a:rPr>
              <a:t>Smooth software connection </a:t>
            </a:r>
            <a:endParaRPr lang="en-US"/>
          </a:p>
        </p:txBody>
      </p:sp>
      <p:sp>
        <p:nvSpPr>
          <p:cNvPr id="33" name="Text 30"/>
          <p:cNvSpPr/>
          <p:nvPr/>
        </p:nvSpPr>
        <p:spPr>
          <a:xfrm>
            <a:off x="-2398498" y="-3309708"/>
            <a:ext cx="1445509" cy="4663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200">
                <a:solidFill>
                  <a:srgbClr val="121111"/>
                </a:solidFill>
                <a:latin typeface="DM Sans"/>
              </a:rPr>
              <a:t>Peace of mind security and notifications</a:t>
            </a:r>
            <a:endParaRPr lang="en-US" sz="1200">
              <a:ea typeface="Calibri"/>
              <a:cs typeface="Calibri"/>
            </a:endParaRPr>
          </a:p>
        </p:txBody>
      </p:sp>
      <p:sp>
        <p:nvSpPr>
          <p:cNvPr id="45" name="Text 5">
            <a:extLst>
              <a:ext uri="{FF2B5EF4-FFF2-40B4-BE49-F238E27FC236}">
                <a16:creationId xmlns:a16="http://schemas.microsoft.com/office/drawing/2014/main" id="{18AEC8BF-16F1-E8ED-0256-4B5C565985DB}"/>
              </a:ext>
            </a:extLst>
          </p:cNvPr>
          <p:cNvSpPr/>
          <p:nvPr/>
        </p:nvSpPr>
        <p:spPr>
          <a:xfrm>
            <a:off x="932533" y="575843"/>
            <a:ext cx="476250" cy="476250"/>
          </a:xfrm>
          <a:prstGeom prst="ellipse">
            <a:avLst/>
          </a:prstGeom>
          <a:solidFill>
            <a:srgbClr val="689054"/>
          </a:solidFill>
          <a:ln/>
        </p:spPr>
        <p:txBody>
          <a:bodyPr wrap="square" lIns="26458" tIns="56224" rIns="26458" bIns="56224" rtlCol="0" anchor="ctr"/>
          <a:lstStyle/>
          <a:p>
            <a:pPr algn="ctr">
              <a:lnSpc>
                <a:spcPts val="2700"/>
              </a:lnSpc>
            </a:pPr>
            <a:r>
              <a:rPr lang="en-US">
                <a:solidFill>
                  <a:srgbClr val="FFFFFF"/>
                </a:solidFill>
                <a:latin typeface="DM Serif Display"/>
                <a:ea typeface="Helmet" pitchFamily="34" charset="-122"/>
                <a:cs typeface="Helmet" pitchFamily="34" charset="-120"/>
              </a:rPr>
              <a:t>01</a:t>
            </a:r>
            <a:endParaRPr lang="en-US">
              <a:latin typeface="DM Serif Display"/>
            </a:endParaRPr>
          </a:p>
        </p:txBody>
      </p:sp>
      <p:sp>
        <p:nvSpPr>
          <p:cNvPr id="47" name="Text 5">
            <a:extLst>
              <a:ext uri="{FF2B5EF4-FFF2-40B4-BE49-F238E27FC236}">
                <a16:creationId xmlns:a16="http://schemas.microsoft.com/office/drawing/2014/main" id="{BA30643E-5F40-6B29-2841-780EED351D6B}"/>
              </a:ext>
            </a:extLst>
          </p:cNvPr>
          <p:cNvSpPr/>
          <p:nvPr/>
        </p:nvSpPr>
        <p:spPr>
          <a:xfrm>
            <a:off x="-2507131" y="850771"/>
            <a:ext cx="476250" cy="476250"/>
          </a:xfrm>
          <a:prstGeom prst="ellipse">
            <a:avLst/>
          </a:prstGeom>
          <a:solidFill>
            <a:srgbClr val="689054"/>
          </a:solidFill>
          <a:ln/>
        </p:spPr>
        <p:txBody>
          <a:bodyPr wrap="square" lIns="26458" tIns="56224" rIns="26458" bIns="56224" rtlCol="0" anchor="ctr"/>
          <a:lstStyle/>
          <a:p>
            <a:pPr algn="ctr">
              <a:lnSpc>
                <a:spcPts val="2700"/>
              </a:lnSpc>
            </a:pPr>
            <a:r>
              <a:rPr lang="en-US">
                <a:solidFill>
                  <a:srgbClr val="FFFFFF"/>
                </a:solidFill>
                <a:latin typeface="DM Serif Display"/>
                <a:ea typeface="Helmet"/>
              </a:rPr>
              <a:t>02</a:t>
            </a:r>
            <a:endParaRPr lang="en-US" sz="1800">
              <a:solidFill>
                <a:srgbClr val="FFFFFF"/>
              </a:solidFill>
              <a:latin typeface="DM Serif Display"/>
              <a:ea typeface="Helmet"/>
            </a:endParaRPr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75E46A8D-DF4F-E3CB-3CDD-97956F83D15E}"/>
              </a:ext>
            </a:extLst>
          </p:cNvPr>
          <p:cNvSpPr/>
          <p:nvPr/>
        </p:nvSpPr>
        <p:spPr>
          <a:xfrm>
            <a:off x="-2756888" y="-3176198"/>
            <a:ext cx="476250" cy="476250"/>
          </a:xfrm>
          <a:prstGeom prst="ellipse">
            <a:avLst/>
          </a:prstGeom>
          <a:solidFill>
            <a:srgbClr val="689054"/>
          </a:solidFill>
          <a:ln/>
        </p:spPr>
        <p:txBody>
          <a:bodyPr wrap="square" lIns="26458" tIns="56224" rIns="26458" bIns="56224" rtlCol="0" anchor="ctr"/>
          <a:lstStyle/>
          <a:p>
            <a:pPr algn="ctr">
              <a:lnSpc>
                <a:spcPts val="2700"/>
              </a:lnSpc>
            </a:pPr>
            <a:r>
              <a:rPr lang="en-US">
                <a:solidFill>
                  <a:srgbClr val="FFFFFF"/>
                </a:solidFill>
                <a:latin typeface="DM Serif Display"/>
                <a:ea typeface="Helmet"/>
              </a:rPr>
              <a:t>03</a:t>
            </a:r>
            <a:endParaRPr lang="en-US" sz="1800">
              <a:solidFill>
                <a:srgbClr val="FFFFFF"/>
              </a:solidFill>
              <a:latin typeface="DM Serif Display"/>
              <a:ea typeface="Helmet"/>
            </a:endParaRPr>
          </a:p>
        </p:txBody>
      </p:sp>
      <p:pic>
        <p:nvPicPr>
          <p:cNvPr id="57" name="Picture 56" descr="A screenshot of a phone&#10;&#10;Description automatically generated">
            <a:extLst>
              <a:ext uri="{FF2B5EF4-FFF2-40B4-BE49-F238E27FC236}">
                <a16:creationId xmlns:a16="http://schemas.microsoft.com/office/drawing/2014/main" id="{82AB4680-691D-71A6-A2A3-CB459D0DB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74114" y="-2707134"/>
            <a:ext cx="4394991" cy="3086100"/>
          </a:xfrm>
          <a:prstGeom prst="rect">
            <a:avLst/>
          </a:prstGeom>
        </p:spPr>
      </p:pic>
      <p:pic>
        <p:nvPicPr>
          <p:cNvPr id="6" name="Picture 5" descr="A small rectangular object on a wooden cabinet&#10;&#10;Description automatically generated">
            <a:extLst>
              <a:ext uri="{FF2B5EF4-FFF2-40B4-BE49-F238E27FC236}">
                <a16:creationId xmlns:a16="http://schemas.microsoft.com/office/drawing/2014/main" id="{91A6D5BA-4063-A8A9-BF5B-CBC78E2A8A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781" t="9690" r="101" b="27052"/>
          <a:stretch/>
        </p:blipFill>
        <p:spPr>
          <a:xfrm>
            <a:off x="1010035" y="1536485"/>
            <a:ext cx="3146339" cy="3078797"/>
          </a:xfrm>
          <a:prstGeom prst="roundRect">
            <a:avLst/>
          </a:prstGeom>
        </p:spPr>
      </p:pic>
      <p:sp>
        <p:nvSpPr>
          <p:cNvPr id="8" name="Text 2">
            <a:extLst>
              <a:ext uri="{FF2B5EF4-FFF2-40B4-BE49-F238E27FC236}">
                <a16:creationId xmlns:a16="http://schemas.microsoft.com/office/drawing/2014/main" id="{0B205D54-925D-BE55-C823-3A79C2DD8C19}"/>
              </a:ext>
            </a:extLst>
          </p:cNvPr>
          <p:cNvSpPr/>
          <p:nvPr/>
        </p:nvSpPr>
        <p:spPr>
          <a:xfrm>
            <a:off x="-3731076" y="1824351"/>
            <a:ext cx="1668847" cy="5930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200">
                <a:solidFill>
                  <a:srgbClr val="121111"/>
                </a:solidFill>
                <a:latin typeface="DM Sans"/>
              </a:rPr>
              <a:t>Contact sensors attached to desk </a:t>
            </a:r>
            <a:endParaRPr lang="en-US"/>
          </a:p>
        </p:txBody>
      </p:sp>
      <p:pic>
        <p:nvPicPr>
          <p:cNvPr id="9" name="Picture 8" descr="A screenshot of a phone&#10;&#10;Description automatically generated">
            <a:extLst>
              <a:ext uri="{FF2B5EF4-FFF2-40B4-BE49-F238E27FC236}">
                <a16:creationId xmlns:a16="http://schemas.microsoft.com/office/drawing/2014/main" id="{37F4D5A1-D0D2-063D-7156-345E5B2711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80631" y="1451649"/>
            <a:ext cx="1548432" cy="3071145"/>
          </a:xfrm>
          <a:prstGeom prst="roundRect">
            <a:avLst/>
          </a:prstGeom>
        </p:spPr>
      </p:pic>
      <p:sp>
        <p:nvSpPr>
          <p:cNvPr id="12" name="Text 2">
            <a:extLst>
              <a:ext uri="{FF2B5EF4-FFF2-40B4-BE49-F238E27FC236}">
                <a16:creationId xmlns:a16="http://schemas.microsoft.com/office/drawing/2014/main" id="{E41A2ED3-26AF-B790-0C1B-588D8A69D288}"/>
              </a:ext>
            </a:extLst>
          </p:cNvPr>
          <p:cNvSpPr/>
          <p:nvPr/>
        </p:nvSpPr>
        <p:spPr>
          <a:xfrm>
            <a:off x="-1768927" y="1824350"/>
            <a:ext cx="1668847" cy="5930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200">
                <a:solidFill>
                  <a:srgbClr val="121111"/>
                </a:solidFill>
                <a:latin typeface="DM Sans"/>
              </a:rPr>
              <a:t>MAC Address to connect device to app</a:t>
            </a:r>
            <a:endParaRPr lang="en-US"/>
          </a:p>
        </p:txBody>
      </p:sp>
      <p:pic>
        <p:nvPicPr>
          <p:cNvPr id="7" name="Picture 6" descr="Point Arrow PNGs for Free Download">
            <a:extLst>
              <a:ext uri="{FF2B5EF4-FFF2-40B4-BE49-F238E27FC236}">
                <a16:creationId xmlns:a16="http://schemas.microsoft.com/office/drawing/2014/main" id="{BD586571-D833-7B1C-2EBB-308B8B7299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020000" flipH="1">
            <a:off x="-2263356" y="1787861"/>
            <a:ext cx="734001" cy="317924"/>
          </a:xfrm>
          <a:prstGeom prst="rect">
            <a:avLst/>
          </a:prstGeom>
        </p:spPr>
      </p:pic>
      <p:pic>
        <p:nvPicPr>
          <p:cNvPr id="13" name="Picture 12" descr="Point Arrow PNGs for Free Download">
            <a:extLst>
              <a:ext uri="{FF2B5EF4-FFF2-40B4-BE49-F238E27FC236}">
                <a16:creationId xmlns:a16="http://schemas.microsoft.com/office/drawing/2014/main" id="{8B66170A-9472-672A-1881-9D42187699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9840000" flipH="1" flipV="1">
            <a:off x="-1100755" y="1278931"/>
            <a:ext cx="679200" cy="3944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486F6A-3762-6E80-622C-75FEA7E407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59134" y="249904"/>
            <a:ext cx="2576644" cy="45736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5A2A6D-6ADB-9A30-EFBE-AB3F5DDDBC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23191" y="-5460393"/>
            <a:ext cx="2576644" cy="45736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6883F6-F7DC-D2D8-4097-F1A6F552D112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ea typeface="Calibri"/>
                <a:cs typeface="Calibri"/>
              </a:rPr>
              <a:t>10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60BF0B-8B09-CC2A-2138-57F41D6E9D66}"/>
              </a:ext>
            </a:extLst>
          </p:cNvPr>
          <p:cNvSpPr txBox="1"/>
          <p:nvPr/>
        </p:nvSpPr>
        <p:spPr>
          <a:xfrm>
            <a:off x="8312604" y="-1"/>
            <a:ext cx="20155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i="1">
                <a:solidFill>
                  <a:schemeClr val="bg1">
                    <a:lumMod val="65000"/>
                  </a:schemeClr>
                </a:solidFill>
                <a:cs typeface="Calibri"/>
              </a:rPr>
              <a:t>PRODUCT </a:t>
            </a:r>
          </a:p>
        </p:txBody>
      </p:sp>
    </p:spTree>
    <p:extLst>
      <p:ext uri="{BB962C8B-B14F-4D97-AF65-F5344CB8AC3E}">
        <p14:creationId xmlns:p14="http://schemas.microsoft.com/office/powerpoint/2010/main" val="17107442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11">
            <a:extLst>
              <a:ext uri="{FF2B5EF4-FFF2-40B4-BE49-F238E27FC236}">
                <a16:creationId xmlns:a16="http://schemas.microsoft.com/office/drawing/2014/main" id="{A015A891-D5FB-0C02-CEEC-EACB71E6A4F3}"/>
              </a:ext>
            </a:extLst>
          </p:cNvPr>
          <p:cNvSpPr/>
          <p:nvPr/>
        </p:nvSpPr>
        <p:spPr>
          <a:xfrm>
            <a:off x="995939" y="464797"/>
            <a:ext cx="2579280" cy="373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2000">
                <a:solidFill>
                  <a:srgbClr val="121111"/>
                </a:solidFill>
                <a:latin typeface="DM Sans"/>
              </a:rPr>
              <a:t>Seamless software connection </a:t>
            </a:r>
            <a:endParaRPr lang="en-US" sz="2000">
              <a:cs typeface="Calibri"/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CB169CEC-01DD-46B4-F1AA-E0462329C352}"/>
              </a:ext>
            </a:extLst>
          </p:cNvPr>
          <p:cNvSpPr/>
          <p:nvPr/>
        </p:nvSpPr>
        <p:spPr>
          <a:xfrm>
            <a:off x="271822" y="346317"/>
            <a:ext cx="616618" cy="626644"/>
          </a:xfrm>
          <a:prstGeom prst="ellipse">
            <a:avLst/>
          </a:prstGeom>
          <a:solidFill>
            <a:srgbClr val="689054"/>
          </a:solidFill>
          <a:ln/>
        </p:spPr>
        <p:txBody>
          <a:bodyPr wrap="square" lIns="26458" tIns="56224" rIns="26458" bIns="56224" rtlCol="0" anchor="ctr"/>
          <a:lstStyle/>
          <a:p>
            <a:pPr algn="ctr">
              <a:lnSpc>
                <a:spcPts val="2700"/>
              </a:lnSpc>
            </a:pPr>
            <a:r>
              <a:rPr lang="en-US">
                <a:solidFill>
                  <a:srgbClr val="FFFFFF"/>
                </a:solidFill>
                <a:latin typeface="DM Serif Display"/>
                <a:ea typeface="Helmet"/>
              </a:rPr>
              <a:t>02</a:t>
            </a:r>
            <a:endParaRPr lang="en-US" sz="1800">
              <a:solidFill>
                <a:srgbClr val="FFFFFF"/>
              </a:solidFill>
              <a:latin typeface="DM Serif Display"/>
              <a:ea typeface="Helmet"/>
            </a:endParaRPr>
          </a:p>
        </p:txBody>
      </p:sp>
      <p:pic>
        <p:nvPicPr>
          <p:cNvPr id="13" name="Picture 12" descr="A screenshot of a phone&#10;&#10;Description automatically generated">
            <a:extLst>
              <a:ext uri="{FF2B5EF4-FFF2-40B4-BE49-F238E27FC236}">
                <a16:creationId xmlns:a16="http://schemas.microsoft.com/office/drawing/2014/main" id="{68A75463-B9F9-3795-2A70-F43E0DCE2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689" y="1067510"/>
            <a:ext cx="1929432" cy="3843172"/>
          </a:xfrm>
          <a:prstGeom prst="round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099BC75-ED7A-F2BC-968C-EDA23CD6F8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1922" y="282983"/>
            <a:ext cx="2576644" cy="4573680"/>
          </a:xfrm>
          <a:prstGeom prst="rect">
            <a:avLst/>
          </a:prstGeom>
        </p:spPr>
      </p:pic>
      <p:sp>
        <p:nvSpPr>
          <p:cNvPr id="3" name="Text 30">
            <a:extLst>
              <a:ext uri="{FF2B5EF4-FFF2-40B4-BE49-F238E27FC236}">
                <a16:creationId xmlns:a16="http://schemas.microsoft.com/office/drawing/2014/main" id="{7FD0A933-C589-F4CE-0E01-50AB0DED2D8C}"/>
              </a:ext>
            </a:extLst>
          </p:cNvPr>
          <p:cNvSpPr/>
          <p:nvPr/>
        </p:nvSpPr>
        <p:spPr>
          <a:xfrm>
            <a:off x="-3153309" y="507481"/>
            <a:ext cx="1445509" cy="4663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200">
                <a:solidFill>
                  <a:srgbClr val="121111"/>
                </a:solidFill>
                <a:latin typeface="DM Sans"/>
              </a:rPr>
              <a:t>Peace of mind security and notifications</a:t>
            </a:r>
            <a:endParaRPr lang="en-US" sz="1200">
              <a:ea typeface="Calibri"/>
              <a:cs typeface="Calibri"/>
            </a:endParaRPr>
          </a:p>
        </p:txBody>
      </p:sp>
      <p:sp>
        <p:nvSpPr>
          <p:cNvPr id="5" name="Text 5">
            <a:extLst>
              <a:ext uri="{FF2B5EF4-FFF2-40B4-BE49-F238E27FC236}">
                <a16:creationId xmlns:a16="http://schemas.microsoft.com/office/drawing/2014/main" id="{E153BECB-CE24-E1F4-65D7-83E18F08B661}"/>
              </a:ext>
            </a:extLst>
          </p:cNvPr>
          <p:cNvSpPr/>
          <p:nvPr/>
        </p:nvSpPr>
        <p:spPr>
          <a:xfrm>
            <a:off x="-3511699" y="640991"/>
            <a:ext cx="476250" cy="476250"/>
          </a:xfrm>
          <a:prstGeom prst="ellipse">
            <a:avLst/>
          </a:prstGeom>
          <a:solidFill>
            <a:srgbClr val="689054"/>
          </a:solidFill>
          <a:ln/>
        </p:spPr>
        <p:txBody>
          <a:bodyPr wrap="square" lIns="26458" tIns="56224" rIns="26458" bIns="56224" rtlCol="0" anchor="ctr"/>
          <a:lstStyle/>
          <a:p>
            <a:pPr algn="ctr">
              <a:lnSpc>
                <a:spcPts val="2700"/>
              </a:lnSpc>
            </a:pPr>
            <a:r>
              <a:rPr lang="en-US">
                <a:solidFill>
                  <a:srgbClr val="FFFFFF"/>
                </a:solidFill>
                <a:latin typeface="DM Serif Display"/>
                <a:ea typeface="Helmet"/>
              </a:rPr>
              <a:t>03</a:t>
            </a:r>
            <a:endParaRPr lang="en-US" sz="1800">
              <a:solidFill>
                <a:srgbClr val="FFFFFF"/>
              </a:solidFill>
              <a:latin typeface="DM Serif Display"/>
              <a:ea typeface="Helmet"/>
            </a:endParaRPr>
          </a:p>
        </p:txBody>
      </p:sp>
      <p:pic>
        <p:nvPicPr>
          <p:cNvPr id="7" name="Picture 6" descr="A screenshot of a phone&#10;&#10;Description automatically generated">
            <a:extLst>
              <a:ext uri="{FF2B5EF4-FFF2-40B4-BE49-F238E27FC236}">
                <a16:creationId xmlns:a16="http://schemas.microsoft.com/office/drawing/2014/main" id="{7AFA82E6-B67F-EDF1-785E-28E996305B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628925" y="1110055"/>
            <a:ext cx="4394991" cy="3086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2193611-F910-FC4E-C9F6-23C201AC5A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96260" y="284822"/>
            <a:ext cx="2576644" cy="45484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CD93E8-02C2-4638-64FC-D04DFBD95535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cs typeface="Calibri"/>
              </a:rPr>
              <a:t>11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B7FF14-771E-D4C2-62CD-D03FFCAD0752}"/>
              </a:ext>
            </a:extLst>
          </p:cNvPr>
          <p:cNvSpPr txBox="1"/>
          <p:nvPr/>
        </p:nvSpPr>
        <p:spPr>
          <a:xfrm>
            <a:off x="8312604" y="-1"/>
            <a:ext cx="20155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i="1">
                <a:solidFill>
                  <a:schemeClr val="bg1">
                    <a:lumMod val="65000"/>
                  </a:schemeClr>
                </a:solidFill>
                <a:cs typeface="Calibri"/>
              </a:rPr>
              <a:t>PRODUCT </a:t>
            </a:r>
          </a:p>
        </p:txBody>
      </p:sp>
    </p:spTree>
    <p:extLst>
      <p:ext uri="{BB962C8B-B14F-4D97-AF65-F5344CB8AC3E}">
        <p14:creationId xmlns:p14="http://schemas.microsoft.com/office/powerpoint/2010/main" val="2159664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5E826B-E19B-65E0-0A1E-9FD2753A75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9805" y="295027"/>
            <a:ext cx="2576644" cy="4548467"/>
          </a:xfrm>
          <a:prstGeom prst="rect">
            <a:avLst/>
          </a:prstGeom>
        </p:spPr>
      </p:pic>
      <p:sp>
        <p:nvSpPr>
          <p:cNvPr id="4" name="Text 30">
            <a:extLst>
              <a:ext uri="{FF2B5EF4-FFF2-40B4-BE49-F238E27FC236}">
                <a16:creationId xmlns:a16="http://schemas.microsoft.com/office/drawing/2014/main" id="{725475F0-CE58-78F7-48EA-4EC34DC78D27}"/>
              </a:ext>
            </a:extLst>
          </p:cNvPr>
          <p:cNvSpPr/>
          <p:nvPr/>
        </p:nvSpPr>
        <p:spPr>
          <a:xfrm>
            <a:off x="1357604" y="619605"/>
            <a:ext cx="1832111" cy="525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>
                <a:solidFill>
                  <a:srgbClr val="121111"/>
                </a:solidFill>
                <a:latin typeface="DM Sans"/>
              </a:rPr>
              <a:t>Peace of mind security and notifications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CD88372B-CF5E-080D-747D-30ECDF22C7F3}"/>
              </a:ext>
            </a:extLst>
          </p:cNvPr>
          <p:cNvSpPr/>
          <p:nvPr/>
        </p:nvSpPr>
        <p:spPr>
          <a:xfrm>
            <a:off x="881552" y="669070"/>
            <a:ext cx="476250" cy="476250"/>
          </a:xfrm>
          <a:prstGeom prst="ellipse">
            <a:avLst/>
          </a:prstGeom>
          <a:solidFill>
            <a:srgbClr val="689054"/>
          </a:solidFill>
          <a:ln/>
        </p:spPr>
        <p:txBody>
          <a:bodyPr wrap="square" lIns="26458" tIns="56224" rIns="26458" bIns="56224" rtlCol="0" anchor="ctr"/>
          <a:lstStyle/>
          <a:p>
            <a:pPr algn="ctr">
              <a:lnSpc>
                <a:spcPts val="2700"/>
              </a:lnSpc>
            </a:pPr>
            <a:r>
              <a:rPr lang="en-US">
                <a:solidFill>
                  <a:srgbClr val="FFFFFF"/>
                </a:solidFill>
                <a:latin typeface="DM Serif Display"/>
                <a:ea typeface="Helmet"/>
              </a:rPr>
              <a:t>03</a:t>
            </a:r>
            <a:endParaRPr lang="en-US" sz="1800">
              <a:solidFill>
                <a:srgbClr val="FFFFFF"/>
              </a:solidFill>
              <a:latin typeface="DM Serif Display"/>
              <a:ea typeface="Helmet"/>
            </a:endParaRPr>
          </a:p>
        </p:txBody>
      </p:sp>
      <p:pic>
        <p:nvPicPr>
          <p:cNvPr id="9" name="Picture 8" descr="A screenshot of a phone&#10;&#10;Description automatically generated">
            <a:extLst>
              <a:ext uri="{FF2B5EF4-FFF2-40B4-BE49-F238E27FC236}">
                <a16:creationId xmlns:a16="http://schemas.microsoft.com/office/drawing/2014/main" id="{CB3764D2-FEE1-AB40-D3EA-E48B7A7894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349" t="2725" r="21609" b="2048"/>
          <a:stretch/>
        </p:blipFill>
        <p:spPr>
          <a:xfrm>
            <a:off x="730835" y="1205369"/>
            <a:ext cx="3200022" cy="35523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FE6BD2F-DB81-4D3F-EE68-27A3878ACB9D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cs typeface="Calibri"/>
              </a:rPr>
              <a:t>12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F4DAD4-010A-CCFE-0DA9-D6A75735AB0B}"/>
              </a:ext>
            </a:extLst>
          </p:cNvPr>
          <p:cNvSpPr txBox="1"/>
          <p:nvPr/>
        </p:nvSpPr>
        <p:spPr>
          <a:xfrm>
            <a:off x="8312604" y="-1"/>
            <a:ext cx="20155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i="1">
                <a:solidFill>
                  <a:schemeClr val="bg1">
                    <a:lumMod val="65000"/>
                  </a:schemeClr>
                </a:solidFill>
                <a:cs typeface="Calibri"/>
              </a:rPr>
              <a:t>PRODUCT </a:t>
            </a:r>
          </a:p>
        </p:txBody>
      </p:sp>
    </p:spTree>
    <p:extLst>
      <p:ext uri="{BB962C8B-B14F-4D97-AF65-F5344CB8AC3E}">
        <p14:creationId xmlns:p14="http://schemas.microsoft.com/office/powerpoint/2010/main" val="25849617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1">
            <a:extLst>
              <a:ext uri="{FF2B5EF4-FFF2-40B4-BE49-F238E27FC236}">
                <a16:creationId xmlns:a16="http://schemas.microsoft.com/office/drawing/2014/main" id="{397D4E16-1EBB-E66C-80AF-A30DE49BBC55}"/>
              </a:ext>
            </a:extLst>
          </p:cNvPr>
          <p:cNvSpPr/>
          <p:nvPr/>
        </p:nvSpPr>
        <p:spPr>
          <a:xfrm>
            <a:off x="174748" y="2087991"/>
            <a:ext cx="8968233" cy="7925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000" b="1" kern="0" spc="96">
                <a:solidFill>
                  <a:schemeClr val="accent6">
                    <a:lumMod val="75000"/>
                  </a:schemeClr>
                </a:solidFill>
                <a:latin typeface="Playfair Display"/>
              </a:rPr>
              <a:t>TESTING AND KEY INSIGHTS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84E0E8-0235-BBE2-B76B-A94F387A0183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cs typeface="Calibri"/>
              </a:rPr>
              <a:t>13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529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3924" y="-1149"/>
            <a:ext cx="2724424" cy="5143500"/>
          </a:xfrm>
          <a:prstGeom prst="roundRect">
            <a:avLst>
              <a:gd name="adj" fmla="val -38400"/>
            </a:avLst>
          </a:prstGeom>
          <a:solidFill>
            <a:srgbClr val="323E2C"/>
          </a:solidFill>
          <a:ln/>
        </p:spPr>
      </p:sp>
      <p:sp>
        <p:nvSpPr>
          <p:cNvPr id="5" name="Text 2"/>
          <p:cNvSpPr/>
          <p:nvPr/>
        </p:nvSpPr>
        <p:spPr>
          <a:xfrm>
            <a:off x="140085" y="2043336"/>
            <a:ext cx="2571159" cy="1692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2000" b="1">
                <a:solidFill>
                  <a:srgbClr val="FFFFFF"/>
                </a:solidFill>
                <a:latin typeface="DM Sans"/>
              </a:rPr>
              <a:t>Characteristics of a </a:t>
            </a:r>
            <a:endParaRPr lang="en-US" sz="200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50000"/>
              </a:lnSpc>
            </a:pPr>
            <a:r>
              <a:rPr lang="en-US" sz="2000" b="1">
                <a:solidFill>
                  <a:srgbClr val="FFFFFF"/>
                </a:solidFill>
                <a:latin typeface="DM Sans"/>
              </a:rPr>
              <a:t>Successful Design</a:t>
            </a:r>
            <a:endParaRPr lang="en-US" sz="20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7" name="Text 4"/>
          <p:cNvSpPr/>
          <p:nvPr/>
        </p:nvSpPr>
        <p:spPr>
          <a:xfrm>
            <a:off x="3041242" y="1184606"/>
            <a:ext cx="2425235" cy="275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600">
                <a:solidFill>
                  <a:srgbClr val="121111"/>
                </a:solidFill>
                <a:latin typeface="DM Sans"/>
              </a:rPr>
              <a:t>KEY NEEDS</a:t>
            </a:r>
            <a:endParaRPr lang="en-US" sz="1600"/>
          </a:p>
        </p:txBody>
      </p:sp>
      <p:sp>
        <p:nvSpPr>
          <p:cNvPr id="8" name="Text 5"/>
          <p:cNvSpPr/>
          <p:nvPr/>
        </p:nvSpPr>
        <p:spPr>
          <a:xfrm>
            <a:off x="3041954" y="1522200"/>
            <a:ext cx="2425433" cy="685055"/>
          </a:xfrm>
          <a:prstGeom prst="roundRect">
            <a:avLst>
              <a:gd name="adj" fmla="val -426666"/>
            </a:avLst>
          </a:prstGeom>
          <a:solidFill>
            <a:srgbClr val="689054"/>
          </a:solidFill>
          <a:ln>
            <a:solidFill>
              <a:schemeClr val="bg1"/>
            </a:solidFill>
          </a:ln>
        </p:spPr>
        <p:txBody>
          <a:bodyPr wrap="square" lIns="74083" tIns="25301" rIns="74083" bIns="25301" rtlCol="0" anchor="ctr"/>
          <a:lstStyle/>
          <a:p>
            <a:pPr algn="ctr">
              <a:lnSpc>
                <a:spcPts val="1575"/>
              </a:lnSpc>
            </a:pPr>
            <a:r>
              <a:rPr lang="en-US" sz="1200">
                <a:solidFill>
                  <a:srgbClr val="FFFFFF"/>
                </a:solidFill>
                <a:ea typeface="+mn-lt"/>
                <a:cs typeface="+mn-lt"/>
              </a:rPr>
              <a:t>System runs reliably </a:t>
            </a:r>
            <a:endParaRPr lang="en-US" sz="120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1" name="Text 8"/>
          <p:cNvSpPr/>
          <p:nvPr/>
        </p:nvSpPr>
        <p:spPr>
          <a:xfrm>
            <a:off x="3046447" y="2303592"/>
            <a:ext cx="2415318" cy="720458"/>
          </a:xfrm>
          <a:prstGeom prst="roundRect">
            <a:avLst>
              <a:gd name="adj" fmla="val -426666"/>
            </a:avLst>
          </a:prstGeom>
          <a:solidFill>
            <a:srgbClr val="FFFFFF"/>
          </a:solidFill>
          <a:ln w="5292">
            <a:solidFill>
              <a:srgbClr val="689054"/>
            </a:solidFill>
          </a:ln>
        </p:spPr>
        <p:txBody>
          <a:bodyPr wrap="square" lIns="74083" tIns="25301" rIns="74083" bIns="25301" rtlCol="0" anchor="ctr"/>
          <a:lstStyle/>
          <a:p>
            <a:pPr algn="ctr">
              <a:lnSpc>
                <a:spcPts val="1575"/>
              </a:lnSpc>
            </a:pPr>
            <a:r>
              <a:rPr lang="en-US" sz="1200">
                <a:solidFill>
                  <a:srgbClr val="689054"/>
                </a:solidFill>
                <a:ea typeface="+mn-lt"/>
                <a:cs typeface="+mn-lt"/>
              </a:rPr>
              <a:t>User/client friendly</a:t>
            </a:r>
            <a:endParaRPr lang="en-US" sz="1200"/>
          </a:p>
        </p:txBody>
      </p:sp>
      <p:sp>
        <p:nvSpPr>
          <p:cNvPr id="36" name="Shape 33"/>
          <p:cNvSpPr/>
          <p:nvPr/>
        </p:nvSpPr>
        <p:spPr>
          <a:xfrm>
            <a:off x="2811565" y="4527520"/>
            <a:ext cx="5810527" cy="0"/>
          </a:xfrm>
          <a:prstGeom prst="line">
            <a:avLst/>
          </a:prstGeom>
          <a:solidFill>
            <a:srgbClr val="689054"/>
          </a:solidFill>
          <a:ln w="5292">
            <a:solidFill>
              <a:srgbClr val="689054"/>
            </a:solidFill>
            <a:prstDash val="solid"/>
            <a:headEnd type="none"/>
            <a:tailEnd type="none"/>
          </a:ln>
        </p:spPr>
      </p:sp>
      <p:sp>
        <p:nvSpPr>
          <p:cNvPr id="2" name="Text 4">
            <a:extLst>
              <a:ext uri="{FF2B5EF4-FFF2-40B4-BE49-F238E27FC236}">
                <a16:creationId xmlns:a16="http://schemas.microsoft.com/office/drawing/2014/main" id="{3FCF14E7-5044-E4DE-3145-21853D1ECEFE}"/>
              </a:ext>
            </a:extLst>
          </p:cNvPr>
          <p:cNvSpPr/>
          <p:nvPr/>
        </p:nvSpPr>
        <p:spPr>
          <a:xfrm>
            <a:off x="5715099" y="1156765"/>
            <a:ext cx="2980088" cy="6140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600">
                <a:solidFill>
                  <a:srgbClr val="121111"/>
                </a:solidFill>
                <a:latin typeface="DM Sans"/>
              </a:rPr>
              <a:t>KEY DESIGN REQUIREMENTS</a:t>
            </a:r>
            <a:endParaRPr lang="en-US" sz="1600"/>
          </a:p>
        </p:txBody>
      </p:sp>
      <p:sp>
        <p:nvSpPr>
          <p:cNvPr id="37" name="Text 5">
            <a:extLst>
              <a:ext uri="{FF2B5EF4-FFF2-40B4-BE49-F238E27FC236}">
                <a16:creationId xmlns:a16="http://schemas.microsoft.com/office/drawing/2014/main" id="{A81D466C-F509-FD87-06BF-7211A7CAD925}"/>
              </a:ext>
            </a:extLst>
          </p:cNvPr>
          <p:cNvSpPr/>
          <p:nvPr/>
        </p:nvSpPr>
        <p:spPr>
          <a:xfrm>
            <a:off x="5937753" y="1520724"/>
            <a:ext cx="2480918" cy="680785"/>
          </a:xfrm>
          <a:prstGeom prst="roundRect">
            <a:avLst>
              <a:gd name="adj" fmla="val -426666"/>
            </a:avLst>
          </a:prstGeom>
          <a:solidFill>
            <a:srgbClr val="689054"/>
          </a:solidFill>
          <a:ln/>
        </p:spPr>
        <p:txBody>
          <a:bodyPr wrap="square" lIns="74083" tIns="25301" rIns="74083" bIns="25301" rtlCol="0" anchor="ctr"/>
          <a:lstStyle/>
          <a:p>
            <a:pPr algn="ctr"/>
            <a:r>
              <a:rPr lang="en-US" sz="1200">
                <a:solidFill>
                  <a:srgbClr val="FFFFFF"/>
                </a:solidFill>
                <a:ea typeface="+mn-lt"/>
                <a:cs typeface="+mn-lt"/>
              </a:rPr>
              <a:t>Contact sensors recognized the drawer is open </a:t>
            </a:r>
            <a:endParaRPr lang="en-US" sz="120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40" name="Text 8">
            <a:extLst>
              <a:ext uri="{FF2B5EF4-FFF2-40B4-BE49-F238E27FC236}">
                <a16:creationId xmlns:a16="http://schemas.microsoft.com/office/drawing/2014/main" id="{E2A5D3F6-D0B4-22D5-2C7A-4A3E979A2699}"/>
              </a:ext>
            </a:extLst>
          </p:cNvPr>
          <p:cNvSpPr/>
          <p:nvPr/>
        </p:nvSpPr>
        <p:spPr>
          <a:xfrm>
            <a:off x="5940151" y="2304107"/>
            <a:ext cx="2473896" cy="717127"/>
          </a:xfrm>
          <a:prstGeom prst="roundRect">
            <a:avLst>
              <a:gd name="adj" fmla="val -426666"/>
            </a:avLst>
          </a:prstGeom>
          <a:solidFill>
            <a:srgbClr val="FFFFFF"/>
          </a:solidFill>
          <a:ln w="5292">
            <a:solidFill>
              <a:srgbClr val="689054"/>
            </a:solidFill>
          </a:ln>
        </p:spPr>
        <p:txBody>
          <a:bodyPr wrap="square" lIns="74083" tIns="25301" rIns="74083" bIns="25301" rtlCol="0" anchor="ctr"/>
          <a:lstStyle/>
          <a:p>
            <a:pPr algn="ctr">
              <a:lnSpc>
                <a:spcPts val="1575"/>
              </a:lnSpc>
            </a:pPr>
            <a:r>
              <a:rPr lang="en-US" sz="1100">
                <a:solidFill>
                  <a:srgbClr val="689054"/>
                </a:solidFill>
                <a:ea typeface="+mn-lt"/>
                <a:cs typeface="+mn-lt"/>
              </a:rPr>
              <a:t>Take a photo when drawer position changes and user sets "armed" status in the app.</a:t>
            </a:r>
            <a:endParaRPr lang="en-US"/>
          </a:p>
        </p:txBody>
      </p:sp>
      <p:sp>
        <p:nvSpPr>
          <p:cNvPr id="46" name="Text 5">
            <a:extLst>
              <a:ext uri="{FF2B5EF4-FFF2-40B4-BE49-F238E27FC236}">
                <a16:creationId xmlns:a16="http://schemas.microsoft.com/office/drawing/2014/main" id="{7972B60A-ABE9-D7EB-A0BD-94A11D4D4180}"/>
              </a:ext>
            </a:extLst>
          </p:cNvPr>
          <p:cNvSpPr/>
          <p:nvPr/>
        </p:nvSpPr>
        <p:spPr>
          <a:xfrm>
            <a:off x="3057125" y="3125434"/>
            <a:ext cx="2415319" cy="771032"/>
          </a:xfrm>
          <a:prstGeom prst="roundRect">
            <a:avLst>
              <a:gd name="adj" fmla="val -426666"/>
            </a:avLst>
          </a:prstGeom>
          <a:solidFill>
            <a:srgbClr val="689054"/>
          </a:solidFill>
          <a:ln>
            <a:solidFill>
              <a:schemeClr val="bg1"/>
            </a:solidFill>
          </a:ln>
        </p:spPr>
        <p:txBody>
          <a:bodyPr wrap="square" lIns="74083" tIns="25301" rIns="74083" bIns="25301" rtlCol="0" anchor="ctr"/>
          <a:lstStyle/>
          <a:p>
            <a:pPr algn="ctr">
              <a:lnSpc>
                <a:spcPts val="1575"/>
              </a:lnSpc>
            </a:pPr>
            <a:r>
              <a:rPr lang="en-US" sz="1200">
                <a:solidFill>
                  <a:srgbClr val="FFFFFF"/>
                </a:solidFill>
                <a:ea typeface="Calibri"/>
                <a:cs typeface="Calibri"/>
              </a:rPr>
              <a:t>Damage free</a:t>
            </a:r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D03CDF88-381F-AC19-7EFD-871CE0C1BB5D}"/>
              </a:ext>
            </a:extLst>
          </p:cNvPr>
          <p:cNvSpPr/>
          <p:nvPr/>
        </p:nvSpPr>
        <p:spPr>
          <a:xfrm>
            <a:off x="5937752" y="3127544"/>
            <a:ext cx="2475861" cy="766811"/>
          </a:xfrm>
          <a:prstGeom prst="roundRect">
            <a:avLst>
              <a:gd name="adj" fmla="val -426666"/>
            </a:avLst>
          </a:prstGeom>
          <a:solidFill>
            <a:srgbClr val="689054"/>
          </a:solidFill>
          <a:ln>
            <a:solidFill>
              <a:schemeClr val="bg1"/>
            </a:solidFill>
          </a:ln>
        </p:spPr>
        <p:txBody>
          <a:bodyPr wrap="square" lIns="74083" tIns="25301" rIns="74083" bIns="25301" rtlCol="0" anchor="ctr"/>
          <a:lstStyle/>
          <a:p>
            <a:pPr algn="ctr">
              <a:lnSpc>
                <a:spcPts val="1575"/>
              </a:lnSpc>
            </a:pPr>
            <a:r>
              <a:rPr lang="en-US" sz="1100">
                <a:solidFill>
                  <a:srgbClr val="FFFFFF"/>
                </a:solidFill>
                <a:ea typeface="+mn-lt"/>
                <a:cs typeface="+mn-lt"/>
              </a:rPr>
              <a:t>Generate a unique home screen tailored to the user depending on their login credentials</a:t>
            </a:r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1C2D1EF-A3ED-166B-DAC9-116E89947B52}"/>
              </a:ext>
            </a:extLst>
          </p:cNvPr>
          <p:cNvCxnSpPr/>
          <p:nvPr/>
        </p:nvCxnSpPr>
        <p:spPr>
          <a:xfrm>
            <a:off x="5694922" y="907411"/>
            <a:ext cx="28885" cy="3339447"/>
          </a:xfrm>
          <a:prstGeom prst="straightConnector1">
            <a:avLst/>
          </a:prstGeom>
          <a:ln w="57150">
            <a:solidFill>
              <a:srgbClr val="323E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EE04BB4-7C85-F8D8-343B-51B60B0E39F7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cs typeface="Calibri"/>
              </a:rPr>
              <a:t>14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BA0528-EEEF-C2ED-58FF-AD15E7F844DD}"/>
              </a:ext>
            </a:extLst>
          </p:cNvPr>
          <p:cNvSpPr txBox="1"/>
          <p:nvPr/>
        </p:nvSpPr>
        <p:spPr>
          <a:xfrm>
            <a:off x="7446950" y="-1"/>
            <a:ext cx="20155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i="1">
                <a:solidFill>
                  <a:schemeClr val="bg1">
                    <a:lumMod val="65000"/>
                  </a:schemeClr>
                </a:solidFill>
                <a:ea typeface="+mn-lt"/>
                <a:cs typeface="+mn-lt"/>
              </a:rPr>
              <a:t>TESTING AND KEY INSIGHTS </a:t>
            </a:r>
            <a:endParaRPr lang="en-US" sz="1050" i="1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59826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75069" y="904875"/>
            <a:ext cx="8193237" cy="2057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620"/>
              </a:lnSpc>
            </a:pPr>
            <a:r>
              <a:rPr lang="en-US" sz="3600">
                <a:solidFill>
                  <a:schemeClr val="accent6">
                    <a:lumMod val="75000"/>
                  </a:schemeClr>
                </a:solidFill>
                <a:latin typeface="DM Serif Display"/>
              </a:rPr>
              <a:t>Testing </a:t>
            </a:r>
          </a:p>
        </p:txBody>
      </p:sp>
      <p:sp>
        <p:nvSpPr>
          <p:cNvPr id="4" name="Text 1"/>
          <p:cNvSpPr/>
          <p:nvPr/>
        </p:nvSpPr>
        <p:spPr>
          <a:xfrm>
            <a:off x="410461" y="2458280"/>
            <a:ext cx="1833315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400">
                <a:solidFill>
                  <a:srgbClr val="121111"/>
                </a:solidFill>
                <a:latin typeface="DM Sans"/>
              </a:rPr>
              <a:t>Students receive the device and a QR code to view the app on their phone</a:t>
            </a:r>
          </a:p>
        </p:txBody>
      </p:sp>
      <p:sp>
        <p:nvSpPr>
          <p:cNvPr id="6" name="Text 2"/>
          <p:cNvSpPr/>
          <p:nvPr/>
        </p:nvSpPr>
        <p:spPr>
          <a:xfrm>
            <a:off x="2552689" y="2458280"/>
            <a:ext cx="1833315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400">
                <a:solidFill>
                  <a:srgbClr val="121111"/>
                </a:solidFill>
                <a:latin typeface="DM Sans"/>
              </a:rPr>
              <a:t>Students set up the device with a team member present </a:t>
            </a:r>
          </a:p>
        </p:txBody>
      </p:sp>
      <p:sp>
        <p:nvSpPr>
          <p:cNvPr id="7" name="Text 3"/>
          <p:cNvSpPr/>
          <p:nvPr/>
        </p:nvSpPr>
        <p:spPr>
          <a:xfrm>
            <a:off x="4694916" y="2458280"/>
            <a:ext cx="1833315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400">
                <a:solidFill>
                  <a:srgbClr val="121111"/>
                </a:solidFill>
                <a:latin typeface="DM Sans"/>
              </a:rPr>
              <a:t>User uses device + app </a:t>
            </a:r>
            <a:endParaRPr lang="en-US" sz="1400">
              <a:cs typeface="Calibri"/>
            </a:endParaRPr>
          </a:p>
        </p:txBody>
      </p:sp>
      <p:sp>
        <p:nvSpPr>
          <p:cNvPr id="8" name="Text 4"/>
          <p:cNvSpPr/>
          <p:nvPr/>
        </p:nvSpPr>
        <p:spPr>
          <a:xfrm>
            <a:off x="6837144" y="2458280"/>
            <a:ext cx="1833315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400">
                <a:solidFill>
                  <a:srgbClr val="121111"/>
                </a:solidFill>
                <a:latin typeface="DM Sans"/>
              </a:rPr>
              <a:t>Debrief with users regarding their experience</a:t>
            </a:r>
            <a:endParaRPr lang="en-US" sz="1400">
              <a:cs typeface="Calibri"/>
            </a:endParaRPr>
          </a:p>
        </p:txBody>
      </p:sp>
      <p:sp>
        <p:nvSpPr>
          <p:cNvPr id="9" name="Text 5"/>
          <p:cNvSpPr/>
          <p:nvPr/>
        </p:nvSpPr>
        <p:spPr>
          <a:xfrm>
            <a:off x="1089602" y="1808212"/>
            <a:ext cx="476250" cy="476250"/>
          </a:xfrm>
          <a:prstGeom prst="ellipse">
            <a:avLst/>
          </a:prstGeom>
          <a:solidFill>
            <a:srgbClr val="689054"/>
          </a:solidFill>
          <a:ln/>
        </p:spPr>
        <p:txBody>
          <a:bodyPr wrap="square" lIns="26458" tIns="56224" rIns="26458" bIns="56224" rtlCol="0" anchor="ctr"/>
          <a:lstStyle/>
          <a:p>
            <a:pPr algn="ctr">
              <a:lnSpc>
                <a:spcPts val="2700"/>
              </a:lnSpc>
            </a:pPr>
            <a:r>
              <a:rPr lang="en-US" sz="1800">
                <a:solidFill>
                  <a:srgbClr val="FFFFFF"/>
                </a:solidFill>
                <a:latin typeface="Helmet" pitchFamily="34" charset="0"/>
                <a:ea typeface="Helmet" pitchFamily="34" charset="-122"/>
                <a:cs typeface="Helmet" pitchFamily="34" charset="-120"/>
              </a:rPr>
              <a:t>01</a:t>
            </a:r>
            <a:endParaRPr lang="en-US" sz="1800"/>
          </a:p>
        </p:txBody>
      </p:sp>
      <p:sp>
        <p:nvSpPr>
          <p:cNvPr id="10" name="Text 6"/>
          <p:cNvSpPr/>
          <p:nvPr/>
        </p:nvSpPr>
        <p:spPr>
          <a:xfrm>
            <a:off x="3229600" y="1808212"/>
            <a:ext cx="476250" cy="476250"/>
          </a:xfrm>
          <a:prstGeom prst="ellipse">
            <a:avLst/>
          </a:prstGeom>
          <a:solidFill>
            <a:srgbClr val="689054"/>
          </a:solidFill>
          <a:ln/>
        </p:spPr>
        <p:txBody>
          <a:bodyPr wrap="square" lIns="26458" tIns="56224" rIns="26458" bIns="56224" rtlCol="0" anchor="ctr"/>
          <a:lstStyle/>
          <a:p>
            <a:pPr algn="ctr">
              <a:lnSpc>
                <a:spcPts val="2700"/>
              </a:lnSpc>
            </a:pPr>
            <a:r>
              <a:rPr lang="en-US" sz="1800">
                <a:solidFill>
                  <a:srgbClr val="FFFFFF"/>
                </a:solidFill>
                <a:latin typeface="Helmet" pitchFamily="34" charset="0"/>
                <a:ea typeface="Helmet" pitchFamily="34" charset="-122"/>
                <a:cs typeface="Helmet" pitchFamily="34" charset="-120"/>
              </a:rPr>
              <a:t>02</a:t>
            </a:r>
            <a:endParaRPr lang="en-US" sz="1800"/>
          </a:p>
        </p:txBody>
      </p:sp>
      <p:sp>
        <p:nvSpPr>
          <p:cNvPr id="11" name="Text 7"/>
          <p:cNvSpPr/>
          <p:nvPr/>
        </p:nvSpPr>
        <p:spPr>
          <a:xfrm>
            <a:off x="5376286" y="1808212"/>
            <a:ext cx="476250" cy="476250"/>
          </a:xfrm>
          <a:prstGeom prst="ellipse">
            <a:avLst/>
          </a:prstGeom>
          <a:solidFill>
            <a:srgbClr val="689054"/>
          </a:solidFill>
          <a:ln/>
        </p:spPr>
        <p:txBody>
          <a:bodyPr wrap="square" lIns="26458" tIns="56224" rIns="26458" bIns="56224" rtlCol="0" anchor="ctr"/>
          <a:lstStyle/>
          <a:p>
            <a:pPr algn="ctr">
              <a:lnSpc>
                <a:spcPts val="2700"/>
              </a:lnSpc>
            </a:pPr>
            <a:r>
              <a:rPr lang="en-US" sz="1800">
                <a:solidFill>
                  <a:srgbClr val="FFFFFF"/>
                </a:solidFill>
                <a:latin typeface="Helmet" pitchFamily="34" charset="0"/>
                <a:ea typeface="Helmet" pitchFamily="34" charset="-122"/>
                <a:cs typeface="Helmet" pitchFamily="34" charset="-120"/>
              </a:rPr>
              <a:t>03</a:t>
            </a:r>
            <a:endParaRPr lang="en-US" sz="1800"/>
          </a:p>
        </p:txBody>
      </p:sp>
      <p:sp>
        <p:nvSpPr>
          <p:cNvPr id="12" name="Text 8"/>
          <p:cNvSpPr/>
          <p:nvPr/>
        </p:nvSpPr>
        <p:spPr>
          <a:xfrm>
            <a:off x="7516285" y="1808212"/>
            <a:ext cx="476250" cy="476250"/>
          </a:xfrm>
          <a:prstGeom prst="ellipse">
            <a:avLst/>
          </a:prstGeom>
          <a:solidFill>
            <a:srgbClr val="689054"/>
          </a:solidFill>
          <a:ln/>
        </p:spPr>
        <p:txBody>
          <a:bodyPr wrap="square" lIns="26458" tIns="56224" rIns="26458" bIns="56224" rtlCol="0" anchor="ctr"/>
          <a:lstStyle/>
          <a:p>
            <a:pPr algn="ctr">
              <a:lnSpc>
                <a:spcPts val="2700"/>
              </a:lnSpc>
            </a:pPr>
            <a:r>
              <a:rPr lang="en-US" sz="1800">
                <a:solidFill>
                  <a:srgbClr val="FFFFFF"/>
                </a:solidFill>
                <a:latin typeface="Helmet" pitchFamily="34" charset="0"/>
                <a:ea typeface="Helmet" pitchFamily="34" charset="-122"/>
                <a:cs typeface="Helmet" pitchFamily="34" charset="-120"/>
              </a:rPr>
              <a:t>04</a:t>
            </a:r>
            <a:endParaRPr lang="en-US" sz="1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E6237B-8BE8-F655-C424-39B9C8E5DC8B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cs typeface="Calibri"/>
              </a:rPr>
              <a:t>15</a:t>
            </a:r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5D880C-A50C-C6AB-1417-528B1B29EA90}"/>
              </a:ext>
            </a:extLst>
          </p:cNvPr>
          <p:cNvSpPr txBox="1"/>
          <p:nvPr/>
        </p:nvSpPr>
        <p:spPr>
          <a:xfrm>
            <a:off x="7446950" y="-1"/>
            <a:ext cx="20155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i="1">
                <a:solidFill>
                  <a:schemeClr val="bg1">
                    <a:lumMod val="65000"/>
                  </a:schemeClr>
                </a:solidFill>
                <a:ea typeface="+mn-lt"/>
                <a:cs typeface="+mn-lt"/>
              </a:rPr>
              <a:t>TESTING AND KEY INSIGHTS </a:t>
            </a:r>
            <a:endParaRPr lang="en-US" sz="1050" i="1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0">
            <a:extLst>
              <a:ext uri="{FF2B5EF4-FFF2-40B4-BE49-F238E27FC236}">
                <a16:creationId xmlns:a16="http://schemas.microsoft.com/office/drawing/2014/main" id="{A29FFB26-7258-B5B9-6BE4-F43D423C1262}"/>
              </a:ext>
            </a:extLst>
          </p:cNvPr>
          <p:cNvSpPr/>
          <p:nvPr/>
        </p:nvSpPr>
        <p:spPr>
          <a:xfrm>
            <a:off x="2104" y="641884"/>
            <a:ext cx="9139167" cy="438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620"/>
              </a:lnSpc>
            </a:pPr>
            <a:r>
              <a:rPr lang="en-US" sz="3600">
                <a:solidFill>
                  <a:schemeClr val="accent6">
                    <a:lumMod val="75000"/>
                  </a:schemeClr>
                </a:solidFill>
                <a:latin typeface="DM Serif Display"/>
              </a:rPr>
              <a:t>Testing Metrics</a:t>
            </a:r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9FD735-7257-D201-DE79-AB93306AB7E7}"/>
              </a:ext>
            </a:extLst>
          </p:cNvPr>
          <p:cNvSpPr txBox="1"/>
          <p:nvPr/>
        </p:nvSpPr>
        <p:spPr>
          <a:xfrm>
            <a:off x="2430030" y="1990301"/>
            <a:ext cx="159624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>
                <a:latin typeface="DM Sans"/>
                <a:ea typeface="Calibri"/>
                <a:cs typeface="Calibri"/>
              </a:rPr>
              <a:t>~210ms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B13AB3-393A-925B-5B1B-1E3AB23A4183}"/>
              </a:ext>
            </a:extLst>
          </p:cNvPr>
          <p:cNvSpPr txBox="1"/>
          <p:nvPr/>
        </p:nvSpPr>
        <p:spPr>
          <a:xfrm>
            <a:off x="2159236" y="2575003"/>
            <a:ext cx="1849401" cy="5284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solidFill>
                  <a:schemeClr val="accent6">
                    <a:lumMod val="75000"/>
                  </a:schemeClr>
                </a:solidFill>
                <a:latin typeface="DM Sans"/>
                <a:ea typeface="Calibri"/>
                <a:cs typeface="Calibri"/>
              </a:rPr>
              <a:t>Camera Image </a:t>
            </a:r>
            <a:r>
              <a:rPr lang="en-US" sz="1400" b="1">
                <a:solidFill>
                  <a:schemeClr val="accent6">
                    <a:lumMod val="75000"/>
                  </a:schemeClr>
                </a:solidFill>
                <a:latin typeface="DM Sans"/>
                <a:ea typeface="Calibri"/>
                <a:cs typeface="Calibri"/>
              </a:rPr>
              <a:t>Render Time</a:t>
            </a:r>
            <a:endParaRPr lang="en-US">
              <a:solidFill>
                <a:schemeClr val="accent6">
                  <a:lumMod val="75000"/>
                </a:schemeClr>
              </a:solidFill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F41A24-67FF-1A94-8F67-1439AAD49BF0}"/>
              </a:ext>
            </a:extLst>
          </p:cNvPr>
          <p:cNvSpPr txBox="1"/>
          <p:nvPr/>
        </p:nvSpPr>
        <p:spPr>
          <a:xfrm>
            <a:off x="4148777" y="2016064"/>
            <a:ext cx="151931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DM Sans"/>
                <a:cs typeface="Calibri"/>
              </a:rPr>
              <a:t>2 MP</a:t>
            </a:r>
            <a:endParaRPr lang="en-US">
              <a:latin typeface="DM San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88A762-6A26-8555-7AE3-C000DFA8BCC2}"/>
              </a:ext>
            </a:extLst>
          </p:cNvPr>
          <p:cNvSpPr txBox="1"/>
          <p:nvPr/>
        </p:nvSpPr>
        <p:spPr>
          <a:xfrm>
            <a:off x="3886783" y="2558569"/>
            <a:ext cx="1513841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chemeClr val="accent6">
                    <a:lumMod val="75000"/>
                  </a:schemeClr>
                </a:solidFill>
                <a:latin typeface="DM Sans"/>
                <a:ea typeface="Calibri"/>
                <a:cs typeface="Calibri"/>
              </a:rPr>
              <a:t>Camera </a:t>
            </a:r>
            <a:r>
              <a:rPr lang="en-US" sz="1400" b="1">
                <a:solidFill>
                  <a:schemeClr val="accent6">
                    <a:lumMod val="75000"/>
                  </a:schemeClr>
                </a:solidFill>
                <a:latin typeface="DM Sans"/>
                <a:ea typeface="Calibri"/>
                <a:cs typeface="Calibri"/>
              </a:rPr>
              <a:t>Quality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6470CE-BA4E-18B5-8508-238F9D2CE270}"/>
              </a:ext>
            </a:extLst>
          </p:cNvPr>
          <p:cNvSpPr txBox="1"/>
          <p:nvPr/>
        </p:nvSpPr>
        <p:spPr>
          <a:xfrm>
            <a:off x="5524269" y="1995090"/>
            <a:ext cx="176565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DM Sans"/>
                <a:cs typeface="Calibri"/>
              </a:rPr>
              <a:t>~3 mins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23A0DB-99A0-1B7A-9892-B640FB72A2C9}"/>
              </a:ext>
            </a:extLst>
          </p:cNvPr>
          <p:cNvSpPr txBox="1"/>
          <p:nvPr/>
        </p:nvSpPr>
        <p:spPr>
          <a:xfrm>
            <a:off x="5331469" y="2236189"/>
            <a:ext cx="187543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  <a:latin typeface="DM Sans"/>
              <a:cs typeface="Calibri" panose="020F0502020204030204"/>
            </a:endParaRPr>
          </a:p>
          <a:p>
            <a:pPr algn="ctr"/>
            <a:r>
              <a:rPr lang="en-US" sz="1400" b="1">
                <a:solidFill>
                  <a:schemeClr val="accent6">
                    <a:lumMod val="75000"/>
                  </a:schemeClr>
                </a:solidFill>
                <a:latin typeface="DM Sans"/>
                <a:ea typeface="+mn-lt"/>
                <a:cs typeface="+mn-lt"/>
              </a:rPr>
              <a:t>Time </a:t>
            </a:r>
            <a:r>
              <a:rPr lang="en-US" sz="1400">
                <a:solidFill>
                  <a:schemeClr val="accent6">
                    <a:lumMod val="75000"/>
                  </a:schemeClr>
                </a:solidFill>
                <a:latin typeface="DM Sans"/>
                <a:ea typeface="+mn-lt"/>
                <a:cs typeface="+mn-lt"/>
              </a:rPr>
              <a:t>to send a picture from ESP32 to app</a:t>
            </a:r>
            <a:endParaRPr lang="en-US">
              <a:solidFill>
                <a:schemeClr val="accent6">
                  <a:lumMod val="75000"/>
                </a:schemeClr>
              </a:solidFill>
              <a:latin typeface="DM Sans"/>
              <a:cs typeface="Calibri" panose="020F0502020204030204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48E3B0F-2C1C-C2DB-1BD5-ED00FC12B7F6}"/>
              </a:ext>
            </a:extLst>
          </p:cNvPr>
          <p:cNvSpPr txBox="1"/>
          <p:nvPr/>
        </p:nvSpPr>
        <p:spPr>
          <a:xfrm>
            <a:off x="279344" y="1998612"/>
            <a:ext cx="1016793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latin typeface="DM Sans"/>
                <a:cs typeface="Calibri"/>
              </a:rPr>
              <a:t>5 </a:t>
            </a:r>
            <a:endParaRPr lang="en-US">
              <a:latin typeface="DM Sans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EF3EC960-1794-532D-8DB8-52973F66F2C8}"/>
              </a:ext>
            </a:extLst>
          </p:cNvPr>
          <p:cNvSpPr txBox="1"/>
          <p:nvPr/>
        </p:nvSpPr>
        <p:spPr>
          <a:xfrm>
            <a:off x="71850" y="2555367"/>
            <a:ext cx="2274093" cy="30777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solidFill>
                  <a:schemeClr val="accent6">
                    <a:lumMod val="75000"/>
                  </a:schemeClr>
                </a:solidFill>
                <a:latin typeface="DM Sans"/>
                <a:cs typeface="Calibri"/>
              </a:rPr>
              <a:t>Testers</a:t>
            </a:r>
            <a:endParaRPr lang="en-US">
              <a:solidFill>
                <a:schemeClr val="accent6">
                  <a:lumMod val="75000"/>
                </a:schemeClr>
              </a:solidFill>
              <a:latin typeface="DM San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017E15-F6E2-3E94-B476-42B350B1D84A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cs typeface="Calibri"/>
              </a:rPr>
              <a:t>16</a:t>
            </a:r>
            <a:endParaRPr lang="en-US"/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84DA63FA-F837-B627-7CEA-629A2B4FCC75}"/>
              </a:ext>
            </a:extLst>
          </p:cNvPr>
          <p:cNvSpPr txBox="1"/>
          <p:nvPr/>
        </p:nvSpPr>
        <p:spPr>
          <a:xfrm>
            <a:off x="1116664" y="1995090"/>
            <a:ext cx="1016793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latin typeface="DM Sans"/>
              </a:rPr>
              <a:t>98%</a:t>
            </a:r>
          </a:p>
        </p:txBody>
      </p:sp>
      <p:sp>
        <p:nvSpPr>
          <p:cNvPr id="4" name="TextBox 11">
            <a:extLst>
              <a:ext uri="{FF2B5EF4-FFF2-40B4-BE49-F238E27FC236}">
                <a16:creationId xmlns:a16="http://schemas.microsoft.com/office/drawing/2014/main" id="{28BD9449-193F-CAC4-50E6-D73083334AD0}"/>
              </a:ext>
            </a:extLst>
          </p:cNvPr>
          <p:cNvSpPr txBox="1"/>
          <p:nvPr/>
        </p:nvSpPr>
        <p:spPr>
          <a:xfrm>
            <a:off x="871277" y="2554731"/>
            <a:ext cx="2274093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solidFill>
                  <a:schemeClr val="accent6">
                    <a:lumMod val="75000"/>
                  </a:schemeClr>
                </a:solidFill>
                <a:latin typeface="DM Sans"/>
                <a:cs typeface="Calibri"/>
              </a:rPr>
              <a:t>Contact Sensor </a:t>
            </a:r>
            <a:r>
              <a:rPr lang="en-US" sz="1400" b="1">
                <a:solidFill>
                  <a:schemeClr val="accent6">
                    <a:lumMod val="75000"/>
                  </a:schemeClr>
                </a:solidFill>
                <a:latin typeface="DM Sans"/>
                <a:cs typeface="Calibri"/>
              </a:rPr>
              <a:t>Detection Rate</a:t>
            </a:r>
            <a:endParaRPr lang="en-US" b="1">
              <a:solidFill>
                <a:schemeClr val="accent6">
                  <a:lumMod val="75000"/>
                </a:schemeClr>
              </a:solidFill>
              <a:latin typeface="Calibri" panose="020F0502020204030204"/>
              <a:cs typeface="Calibri"/>
            </a:endParaRPr>
          </a:p>
          <a:p>
            <a:r>
              <a:rPr lang="en-US" sz="1400">
                <a:solidFill>
                  <a:schemeClr val="accent6">
                    <a:lumMod val="75000"/>
                  </a:schemeClr>
                </a:solidFill>
                <a:latin typeface="DM Sans"/>
                <a:cs typeface="Calibri"/>
              </a:rPr>
              <a:t> (&lt; a minute)</a:t>
            </a:r>
            <a:endParaRPr lang="en-US">
              <a:solidFill>
                <a:schemeClr val="accent6">
                  <a:lumMod val="75000"/>
                </a:schemeClr>
              </a:solidFill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911F6F-D108-10F1-3EE4-1E5418D680C0}"/>
              </a:ext>
            </a:extLst>
          </p:cNvPr>
          <p:cNvSpPr txBox="1"/>
          <p:nvPr/>
        </p:nvSpPr>
        <p:spPr>
          <a:xfrm>
            <a:off x="7139149" y="2000333"/>
            <a:ext cx="219034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DM Sans"/>
                <a:cs typeface="Calibri"/>
              </a:rPr>
              <a:t>~2-4 mins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404B5F-35EA-605F-B63F-3AB3772A49BE}"/>
              </a:ext>
            </a:extLst>
          </p:cNvPr>
          <p:cNvSpPr txBox="1"/>
          <p:nvPr/>
        </p:nvSpPr>
        <p:spPr>
          <a:xfrm>
            <a:off x="7087913" y="2482615"/>
            <a:ext cx="1875435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b="1">
                <a:solidFill>
                  <a:schemeClr val="accent6">
                    <a:lumMod val="75000"/>
                  </a:schemeClr>
                </a:solidFill>
                <a:latin typeface="DM Sans"/>
                <a:cs typeface="Calibri" panose="020F0502020204030204"/>
              </a:rPr>
              <a:t>Time for Notification </a:t>
            </a:r>
            <a:r>
              <a:rPr lang="en-US" sz="1400">
                <a:solidFill>
                  <a:schemeClr val="accent6">
                    <a:lumMod val="75000"/>
                  </a:schemeClr>
                </a:solidFill>
                <a:latin typeface="DM Sans"/>
                <a:cs typeface="Calibri" panose="020F0502020204030204"/>
              </a:rPr>
              <a:t>to arrival in user's email</a:t>
            </a:r>
            <a:endParaRPr lang="en-US" sz="1400">
              <a:solidFill>
                <a:schemeClr val="accent6">
                  <a:lumMod val="75000"/>
                </a:schemeClr>
              </a:solidFill>
              <a:cs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F54DFA-FCDD-A5A2-995F-D0E116543EDD}"/>
              </a:ext>
            </a:extLst>
          </p:cNvPr>
          <p:cNvSpPr txBox="1"/>
          <p:nvPr/>
        </p:nvSpPr>
        <p:spPr>
          <a:xfrm>
            <a:off x="7446950" y="-1"/>
            <a:ext cx="20155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i="1">
                <a:solidFill>
                  <a:schemeClr val="bg1">
                    <a:lumMod val="65000"/>
                  </a:schemeClr>
                </a:solidFill>
                <a:ea typeface="+mn-lt"/>
                <a:cs typeface="+mn-lt"/>
              </a:rPr>
              <a:t>TESTING AND KEY INSIGHTS </a:t>
            </a:r>
            <a:endParaRPr lang="en-US" sz="1050" i="1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19115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3E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529BB-804A-5706-567C-6A3A625CB8CE}"/>
              </a:ext>
            </a:extLst>
          </p:cNvPr>
          <p:cNvSpPr txBox="1"/>
          <p:nvPr/>
        </p:nvSpPr>
        <p:spPr>
          <a:xfrm>
            <a:off x="2207608" y="462763"/>
            <a:ext cx="4725748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000">
                <a:solidFill>
                  <a:schemeClr val="bg1"/>
                </a:solidFill>
                <a:latin typeface="DM Serif Display"/>
              </a:rPr>
              <a:t>Testing Feedback</a:t>
            </a:r>
            <a:endParaRPr lang="en-US" sz="300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24511A2-604B-447B-433F-72B060F3D0E0}"/>
              </a:ext>
            </a:extLst>
          </p:cNvPr>
          <p:cNvGrpSpPr/>
          <p:nvPr/>
        </p:nvGrpSpPr>
        <p:grpSpPr>
          <a:xfrm>
            <a:off x="5276482" y="1201829"/>
            <a:ext cx="2454458" cy="1992946"/>
            <a:chOff x="3322820" y="884035"/>
            <a:chExt cx="2254914" cy="161834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A59B054-66E9-8015-2444-2A89DE00E67A}"/>
                </a:ext>
              </a:extLst>
            </p:cNvPr>
            <p:cNvSpPr txBox="1"/>
            <p:nvPr/>
          </p:nvSpPr>
          <p:spPr>
            <a:xfrm>
              <a:off x="3426795" y="967729"/>
              <a:ext cx="2150939" cy="147456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1400">
                  <a:solidFill>
                    <a:srgbClr val="FFFFFF"/>
                  </a:solidFill>
                  <a:latin typeface="Playfair Display"/>
                </a:rPr>
                <a:t>The process was easy to set-up, I wish there was a confirmation that I signed up; I was visually able to understand what the app was trying to do, even though it wasn't the most aesthetically pleasing. </a:t>
              </a: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" name="TextBox 13">
              <a:extLst>
                <a:ext uri="{FF2B5EF4-FFF2-40B4-BE49-F238E27FC236}">
                  <a16:creationId xmlns:a16="http://schemas.microsoft.com/office/drawing/2014/main" id="{211AECA7-7B45-090A-1615-0D944EAE08D7}"/>
                </a:ext>
              </a:extLst>
            </p:cNvPr>
            <p:cNvSpPr txBox="1"/>
            <p:nvPr/>
          </p:nvSpPr>
          <p:spPr>
            <a:xfrm>
              <a:off x="3322820" y="884035"/>
              <a:ext cx="330302" cy="374889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l"/>
              <a:r>
                <a:rPr lang="en-US" sz="2400">
                  <a:solidFill>
                    <a:srgbClr val="FFFFFF"/>
                  </a:solidFill>
                </a:rPr>
                <a:t>"</a:t>
              </a:r>
            </a:p>
          </p:txBody>
        </p:sp>
        <p:sp>
          <p:nvSpPr>
            <p:cNvPr id="9" name="TextBox 13">
              <a:extLst>
                <a:ext uri="{FF2B5EF4-FFF2-40B4-BE49-F238E27FC236}">
                  <a16:creationId xmlns:a16="http://schemas.microsoft.com/office/drawing/2014/main" id="{205960BD-F8A8-8F23-CB56-1099043E0465}"/>
                </a:ext>
              </a:extLst>
            </p:cNvPr>
            <p:cNvSpPr txBox="1"/>
            <p:nvPr/>
          </p:nvSpPr>
          <p:spPr>
            <a:xfrm>
              <a:off x="5060398" y="2127490"/>
              <a:ext cx="330302" cy="374889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l"/>
              <a:r>
                <a:rPr lang="en-US" sz="2400">
                  <a:solidFill>
                    <a:srgbClr val="FFFFFF"/>
                  </a:solidFill>
                </a:rPr>
                <a:t>"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306B9D3-E83F-4EE3-1EF4-63D91E4186A4}"/>
              </a:ext>
            </a:extLst>
          </p:cNvPr>
          <p:cNvGrpSpPr/>
          <p:nvPr/>
        </p:nvGrpSpPr>
        <p:grpSpPr>
          <a:xfrm>
            <a:off x="5174696" y="3553516"/>
            <a:ext cx="2459435" cy="1100117"/>
            <a:chOff x="416586" y="1077840"/>
            <a:chExt cx="2259487" cy="89333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BEE6A8B-1BE2-C626-316D-F1AA1A2201C0}"/>
                </a:ext>
              </a:extLst>
            </p:cNvPr>
            <p:cNvSpPr txBox="1"/>
            <p:nvPr/>
          </p:nvSpPr>
          <p:spPr>
            <a:xfrm>
              <a:off x="536705" y="1109665"/>
              <a:ext cx="2139368" cy="77477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1400">
                  <a:solidFill>
                    <a:srgbClr val="FFFFFF"/>
                  </a:solidFill>
                  <a:latin typeface="Playfair Display"/>
                </a:rPr>
                <a:t>The product was easy to use, but there was a bit of a delay when trying to view the images.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B0C8A72-3E21-D297-4E98-E2CC653CD363}"/>
                </a:ext>
              </a:extLst>
            </p:cNvPr>
            <p:cNvSpPr txBox="1"/>
            <p:nvPr/>
          </p:nvSpPr>
          <p:spPr>
            <a:xfrm>
              <a:off x="416586" y="1077840"/>
              <a:ext cx="387977" cy="37488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400">
                  <a:solidFill>
                    <a:srgbClr val="FFFFFF"/>
                  </a:solidFill>
                </a:rPr>
                <a:t>"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DE77A8E-EE0D-A21B-2762-02830EF6B5D4}"/>
                </a:ext>
              </a:extLst>
            </p:cNvPr>
            <p:cNvSpPr txBox="1"/>
            <p:nvPr/>
          </p:nvSpPr>
          <p:spPr>
            <a:xfrm>
              <a:off x="1818642" y="1596286"/>
              <a:ext cx="330302" cy="37488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400">
                  <a:solidFill>
                    <a:srgbClr val="FFFFFF"/>
                  </a:solidFill>
                </a:rPr>
                <a:t>"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9A0489BA-42E2-9CFE-FBC1-915A392AD8BF}"/>
              </a:ext>
            </a:extLst>
          </p:cNvPr>
          <p:cNvSpPr/>
          <p:nvPr/>
        </p:nvSpPr>
        <p:spPr>
          <a:xfrm>
            <a:off x="5181895" y="3474527"/>
            <a:ext cx="2576523" cy="122110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75623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4D80FDE-5CBF-68B0-A806-52AA2578D105}"/>
              </a:ext>
            </a:extLst>
          </p:cNvPr>
          <p:cNvSpPr/>
          <p:nvPr/>
        </p:nvSpPr>
        <p:spPr>
          <a:xfrm>
            <a:off x="5232338" y="1200691"/>
            <a:ext cx="2501869" cy="201112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75623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0DE6A11-41DD-C915-4B64-DE3717F66594}"/>
              </a:ext>
            </a:extLst>
          </p:cNvPr>
          <p:cNvGrpSpPr/>
          <p:nvPr/>
        </p:nvGrpSpPr>
        <p:grpSpPr>
          <a:xfrm>
            <a:off x="1013490" y="1274489"/>
            <a:ext cx="2510273" cy="1740095"/>
            <a:chOff x="3809867" y="1537761"/>
            <a:chExt cx="2306192" cy="141301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8E0CCD1-0451-954D-A1EE-DBE86283B6EB}"/>
                </a:ext>
              </a:extLst>
            </p:cNvPr>
            <p:cNvSpPr txBox="1"/>
            <p:nvPr/>
          </p:nvSpPr>
          <p:spPr>
            <a:xfrm>
              <a:off x="3965120" y="1551197"/>
              <a:ext cx="2150939" cy="139958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Playfair Display"/>
                  <a:cs typeface="Calibri"/>
                </a:rPr>
                <a:t>The majority of the time the app efficiently adds new photos quickly, however, it occasionally takes upwards of a few minutes</a:t>
              </a:r>
              <a:r>
                <a:rPr lang="en-US">
                  <a:solidFill>
                    <a:schemeClr val="bg1"/>
                  </a:solidFill>
                  <a:cs typeface="Calibri"/>
                </a:rPr>
                <a:t>.</a:t>
              </a:r>
              <a:endParaRPr lang="en-US">
                <a:solidFill>
                  <a:schemeClr val="bg1"/>
                </a:solidFill>
                <a:ea typeface="Calibri"/>
                <a:cs typeface="Calibri" panose="020F0502020204030204"/>
              </a:endParaRPr>
            </a:p>
            <a:p>
              <a:endParaRPr lang="en-US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11" name="TextBox 13">
              <a:extLst>
                <a:ext uri="{FF2B5EF4-FFF2-40B4-BE49-F238E27FC236}">
                  <a16:creationId xmlns:a16="http://schemas.microsoft.com/office/drawing/2014/main" id="{558A74CC-3ADA-C366-3749-32E60AFD0230}"/>
                </a:ext>
              </a:extLst>
            </p:cNvPr>
            <p:cNvSpPr txBox="1"/>
            <p:nvPr/>
          </p:nvSpPr>
          <p:spPr>
            <a:xfrm>
              <a:off x="3809867" y="1537761"/>
              <a:ext cx="330302" cy="374889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l"/>
              <a:r>
                <a:rPr lang="en-US" sz="2400">
                  <a:solidFill>
                    <a:srgbClr val="FFFFFF"/>
                  </a:solidFill>
                </a:rPr>
                <a:t>"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A4737F6E-E0D8-B8D4-35C1-C174CC13C0D0}"/>
              </a:ext>
            </a:extLst>
          </p:cNvPr>
          <p:cNvSpPr/>
          <p:nvPr/>
        </p:nvSpPr>
        <p:spPr>
          <a:xfrm>
            <a:off x="760124" y="3205476"/>
            <a:ext cx="2955440" cy="142148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75623"/>
              </a:solidFill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0A59B054-66E9-8015-2444-2A89DE00E67A}"/>
              </a:ext>
            </a:extLst>
          </p:cNvPr>
          <p:cNvSpPr txBox="1"/>
          <p:nvPr/>
        </p:nvSpPr>
        <p:spPr>
          <a:xfrm>
            <a:off x="5389658" y="1304896"/>
            <a:ext cx="2341282" cy="181588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solidFill>
                  <a:srgbClr val="FFFFFF"/>
                </a:solidFill>
                <a:latin typeface="Playfair Display"/>
              </a:rPr>
              <a:t>The process was easy to set-up, I wish there was a confirmation that I signed up; I was visually able to understand what the app was trying to do, even though it wasn't the most aesthetically pleasing. 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0B08B7E-3E44-94F4-C21E-BFB94BD318F3}"/>
              </a:ext>
            </a:extLst>
          </p:cNvPr>
          <p:cNvSpPr/>
          <p:nvPr/>
        </p:nvSpPr>
        <p:spPr>
          <a:xfrm>
            <a:off x="942834" y="1203257"/>
            <a:ext cx="2589845" cy="16511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75623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0121EC-6AE1-F985-BF9A-5AE0B6157968}"/>
              </a:ext>
            </a:extLst>
          </p:cNvPr>
          <p:cNvSpPr txBox="1"/>
          <p:nvPr/>
        </p:nvSpPr>
        <p:spPr>
          <a:xfrm>
            <a:off x="1076347" y="3327823"/>
            <a:ext cx="2328686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rgbClr val="FFFFFF"/>
                </a:solidFill>
                <a:latin typeface="Playfair Display"/>
              </a:rPr>
              <a:t>It's really cool. It feels like a personal bodyguard, but wish I could place the camera in another place other than the desk.</a:t>
            </a:r>
            <a:endParaRPr lang="en-US"/>
          </a:p>
        </p:txBody>
      </p:sp>
      <p:sp>
        <p:nvSpPr>
          <p:cNvPr id="31" name="TextBox 13">
            <a:extLst>
              <a:ext uri="{FF2B5EF4-FFF2-40B4-BE49-F238E27FC236}">
                <a16:creationId xmlns:a16="http://schemas.microsoft.com/office/drawing/2014/main" id="{B2BDD965-EBD7-0560-D652-62F5278D07B3}"/>
              </a:ext>
            </a:extLst>
          </p:cNvPr>
          <p:cNvSpPr txBox="1"/>
          <p:nvPr/>
        </p:nvSpPr>
        <p:spPr>
          <a:xfrm>
            <a:off x="2670979" y="4117609"/>
            <a:ext cx="359531" cy="4616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2400">
                <a:solidFill>
                  <a:srgbClr val="FFFFFF"/>
                </a:solidFill>
              </a:rPr>
              <a:t>"</a:t>
            </a:r>
          </a:p>
        </p:txBody>
      </p:sp>
      <p:sp>
        <p:nvSpPr>
          <p:cNvPr id="33" name="TextBox 13">
            <a:extLst>
              <a:ext uri="{FF2B5EF4-FFF2-40B4-BE49-F238E27FC236}">
                <a16:creationId xmlns:a16="http://schemas.microsoft.com/office/drawing/2014/main" id="{4E2112D6-9A50-3697-EFA5-1AF767F37C17}"/>
              </a:ext>
            </a:extLst>
          </p:cNvPr>
          <p:cNvSpPr txBox="1"/>
          <p:nvPr/>
        </p:nvSpPr>
        <p:spPr>
          <a:xfrm>
            <a:off x="940657" y="3245663"/>
            <a:ext cx="359531" cy="4616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2400">
                <a:solidFill>
                  <a:srgbClr val="FFFFFF"/>
                </a:solidFill>
              </a:rPr>
              <a:t>"</a:t>
            </a:r>
          </a:p>
        </p:txBody>
      </p:sp>
      <p:sp>
        <p:nvSpPr>
          <p:cNvPr id="26" name="TextBox 13">
            <a:extLst>
              <a:ext uri="{FF2B5EF4-FFF2-40B4-BE49-F238E27FC236}">
                <a16:creationId xmlns:a16="http://schemas.microsoft.com/office/drawing/2014/main" id="{23583627-1649-76DD-9C43-CB1AF28321BA}"/>
              </a:ext>
            </a:extLst>
          </p:cNvPr>
          <p:cNvSpPr txBox="1"/>
          <p:nvPr/>
        </p:nvSpPr>
        <p:spPr>
          <a:xfrm>
            <a:off x="1925705" y="2338873"/>
            <a:ext cx="359531" cy="46166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2400">
                <a:solidFill>
                  <a:srgbClr val="FFFFFF"/>
                </a:solidFill>
              </a:rPr>
              <a:t>"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B3EB6D-54A9-5C41-5424-2EEA5079ACBD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  <a:cs typeface="Calibri"/>
              </a:rPr>
              <a:t>17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18220D-A400-380D-3A1E-DC883DC93B66}"/>
              </a:ext>
            </a:extLst>
          </p:cNvPr>
          <p:cNvSpPr txBox="1"/>
          <p:nvPr/>
        </p:nvSpPr>
        <p:spPr>
          <a:xfrm>
            <a:off x="7446950" y="-1"/>
            <a:ext cx="20155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i="1">
                <a:solidFill>
                  <a:schemeClr val="bg1">
                    <a:lumMod val="65000"/>
                  </a:schemeClr>
                </a:solidFill>
                <a:ea typeface="+mn-lt"/>
                <a:cs typeface="+mn-lt"/>
              </a:rPr>
              <a:t>TESTING AND KEY INSIGHTS </a:t>
            </a:r>
            <a:endParaRPr lang="en-US" sz="1050" i="1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65187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-293" y="-1149"/>
            <a:ext cx="3143250" cy="5143500"/>
          </a:xfrm>
          <a:prstGeom prst="roundRect">
            <a:avLst>
              <a:gd name="adj" fmla="val -29091"/>
            </a:avLst>
          </a:prstGeom>
          <a:solidFill>
            <a:srgbClr val="323E2C"/>
          </a:solidFill>
          <a:ln/>
        </p:spPr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5497D44-C993-C33F-8272-02982E5AA8FE}"/>
              </a:ext>
            </a:extLst>
          </p:cNvPr>
          <p:cNvSpPr txBox="1">
            <a:spLocks/>
          </p:cNvSpPr>
          <p:nvPr/>
        </p:nvSpPr>
        <p:spPr>
          <a:xfrm>
            <a:off x="512733" y="1268623"/>
            <a:ext cx="2116248" cy="259103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algn="l"/>
            <a:r>
              <a:rPr lang="en-US" sz="2700">
                <a:solidFill>
                  <a:schemeClr val="bg1"/>
                </a:solidFill>
              </a:rPr>
              <a:t>Students expressed their interests in Smart devices.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88F452-1C48-3D42-65D5-52EFA7C279A3}"/>
              </a:ext>
            </a:extLst>
          </p:cNvPr>
          <p:cNvSpPr txBox="1"/>
          <p:nvPr/>
        </p:nvSpPr>
        <p:spPr>
          <a:xfrm>
            <a:off x="6318677" y="2929960"/>
            <a:ext cx="232359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latin typeface="Playfair Display"/>
              </a:rPr>
              <a:t>Improves General Comfort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EE8A9E-F7AC-F735-5E2C-3E4999A4B817}"/>
              </a:ext>
            </a:extLst>
          </p:cNvPr>
          <p:cNvSpPr txBox="1"/>
          <p:nvPr/>
        </p:nvSpPr>
        <p:spPr>
          <a:xfrm>
            <a:off x="3489613" y="1621718"/>
            <a:ext cx="2435867" cy="52322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latin typeface="Playfair Display"/>
              </a:rPr>
              <a:t>Provides Automation and Control.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B6B873E-AD8B-3892-A0AC-DC65DFD0C0F0}"/>
              </a:ext>
            </a:extLst>
          </p:cNvPr>
          <p:cNvSpPr txBox="1"/>
          <p:nvPr/>
        </p:nvSpPr>
        <p:spPr>
          <a:xfrm>
            <a:off x="6333472" y="1732138"/>
            <a:ext cx="1984094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latin typeface="Playfair Display"/>
              </a:rPr>
              <a:t>Increases Accessibility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4561ABF-0D92-2A1C-DDFF-17E4281F3AD7}"/>
              </a:ext>
            </a:extLst>
          </p:cNvPr>
          <p:cNvSpPr txBox="1"/>
          <p:nvPr/>
        </p:nvSpPr>
        <p:spPr>
          <a:xfrm>
            <a:off x="3471918" y="2933814"/>
            <a:ext cx="275981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latin typeface="Playfair Display"/>
              </a:rPr>
              <a:t>Enhances Safety and Security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DE5EE8D-BD36-5A6B-2A01-FAE75E4C0202}"/>
              </a:ext>
            </a:extLst>
          </p:cNvPr>
          <p:cNvSpPr/>
          <p:nvPr/>
        </p:nvSpPr>
        <p:spPr>
          <a:xfrm>
            <a:off x="3469119" y="1357405"/>
            <a:ext cx="2580766" cy="1093721"/>
          </a:xfrm>
          <a:prstGeom prst="rect">
            <a:avLst/>
          </a:prstGeom>
          <a:noFill/>
          <a:ln>
            <a:solidFill>
              <a:srgbClr val="323E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B019590-AB5B-3EDB-E6EA-879DD5E623BE}"/>
              </a:ext>
            </a:extLst>
          </p:cNvPr>
          <p:cNvSpPr/>
          <p:nvPr/>
        </p:nvSpPr>
        <p:spPr>
          <a:xfrm>
            <a:off x="3460538" y="2551566"/>
            <a:ext cx="2576524" cy="1221109"/>
          </a:xfrm>
          <a:prstGeom prst="rect">
            <a:avLst/>
          </a:prstGeom>
          <a:noFill/>
          <a:ln>
            <a:solidFill>
              <a:srgbClr val="323E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ED1DBF4-976C-C851-0C4C-3E6D47BFE7BB}"/>
              </a:ext>
            </a:extLst>
          </p:cNvPr>
          <p:cNvSpPr/>
          <p:nvPr/>
        </p:nvSpPr>
        <p:spPr>
          <a:xfrm>
            <a:off x="6184385" y="1362737"/>
            <a:ext cx="2521922" cy="1093720"/>
          </a:xfrm>
          <a:prstGeom prst="rect">
            <a:avLst/>
          </a:prstGeom>
          <a:noFill/>
          <a:ln>
            <a:solidFill>
              <a:srgbClr val="323E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7E68CEC-8B02-8855-C416-920F1B44C5F0}"/>
              </a:ext>
            </a:extLst>
          </p:cNvPr>
          <p:cNvSpPr/>
          <p:nvPr/>
        </p:nvSpPr>
        <p:spPr>
          <a:xfrm>
            <a:off x="6195423" y="2554376"/>
            <a:ext cx="2521922" cy="1189689"/>
          </a:xfrm>
          <a:prstGeom prst="rect">
            <a:avLst/>
          </a:prstGeom>
          <a:noFill/>
          <a:ln>
            <a:solidFill>
              <a:srgbClr val="323E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11DB09B7-B29B-8E2F-9817-3A6CF3589652}"/>
              </a:ext>
            </a:extLst>
          </p:cNvPr>
          <p:cNvSpPr/>
          <p:nvPr/>
        </p:nvSpPr>
        <p:spPr>
          <a:xfrm>
            <a:off x="1996688" y="762001"/>
            <a:ext cx="8193237" cy="2057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620"/>
              </a:lnSpc>
            </a:pPr>
            <a:r>
              <a:rPr lang="en-US" sz="3600">
                <a:solidFill>
                  <a:schemeClr val="accent6">
                    <a:lumMod val="75000"/>
                  </a:schemeClr>
                </a:solidFill>
                <a:latin typeface="DM Serif Display"/>
              </a:rPr>
              <a:t>An Ideal Smart Dorm...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8EAFAB-D022-14CC-F709-E4D1AEFAAC7E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ea typeface="Calibri"/>
                <a:cs typeface="Calibri"/>
              </a:rPr>
              <a:t>18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55E3CB-0894-3F86-8A2C-68EA6F82AC49}"/>
              </a:ext>
            </a:extLst>
          </p:cNvPr>
          <p:cNvSpPr txBox="1"/>
          <p:nvPr/>
        </p:nvSpPr>
        <p:spPr>
          <a:xfrm>
            <a:off x="7446950" y="-1"/>
            <a:ext cx="20155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i="1">
                <a:solidFill>
                  <a:schemeClr val="bg1">
                    <a:lumMod val="65000"/>
                  </a:schemeClr>
                </a:solidFill>
                <a:ea typeface="+mn-lt"/>
                <a:cs typeface="+mn-lt"/>
              </a:rPr>
              <a:t>TESTING AND KEY INSIGHTS </a:t>
            </a:r>
            <a:endParaRPr lang="en-US" sz="1050" i="1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96165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75069" y="904875"/>
            <a:ext cx="8193237" cy="2057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620"/>
              </a:lnSpc>
            </a:pPr>
            <a:r>
              <a:rPr lang="en-US" sz="3600">
                <a:solidFill>
                  <a:schemeClr val="accent6">
                    <a:lumMod val="75000"/>
                  </a:schemeClr>
                </a:solidFill>
                <a:latin typeface="DM Serif Display"/>
              </a:rPr>
              <a:t>Driving Factors of Desirability</a:t>
            </a:r>
          </a:p>
        </p:txBody>
      </p:sp>
      <p:sp>
        <p:nvSpPr>
          <p:cNvPr id="4" name="Text 1"/>
          <p:cNvSpPr/>
          <p:nvPr/>
        </p:nvSpPr>
        <p:spPr>
          <a:xfrm>
            <a:off x="522148" y="2958975"/>
            <a:ext cx="1833315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600">
                <a:solidFill>
                  <a:srgbClr val="121111"/>
                </a:solidFill>
                <a:latin typeface="DM Sans"/>
              </a:rPr>
              <a:t>Ease of Use</a:t>
            </a:r>
          </a:p>
        </p:txBody>
      </p:sp>
      <p:sp>
        <p:nvSpPr>
          <p:cNvPr id="6" name="Text 2"/>
          <p:cNvSpPr/>
          <p:nvPr/>
        </p:nvSpPr>
        <p:spPr>
          <a:xfrm>
            <a:off x="3648626" y="2958975"/>
            <a:ext cx="1833315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600">
                <a:solidFill>
                  <a:srgbClr val="121111"/>
                </a:solidFill>
                <a:latin typeface="DM Sans"/>
              </a:rPr>
              <a:t>Persistence of Data</a:t>
            </a:r>
          </a:p>
        </p:txBody>
      </p:sp>
      <p:sp>
        <p:nvSpPr>
          <p:cNvPr id="7" name="Text 3"/>
          <p:cNvSpPr/>
          <p:nvPr/>
        </p:nvSpPr>
        <p:spPr>
          <a:xfrm>
            <a:off x="6706311" y="2958975"/>
            <a:ext cx="1833315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600">
                <a:solidFill>
                  <a:srgbClr val="121111"/>
                </a:solidFill>
                <a:latin typeface="DM Sans"/>
              </a:rPr>
              <a:t>Pricing</a:t>
            </a:r>
            <a:endParaRPr lang="en-US" sz="1600">
              <a:cs typeface="Calibri"/>
            </a:endParaRPr>
          </a:p>
        </p:txBody>
      </p:sp>
      <p:sp>
        <p:nvSpPr>
          <p:cNvPr id="8" name="Text 4"/>
          <p:cNvSpPr/>
          <p:nvPr/>
        </p:nvSpPr>
        <p:spPr>
          <a:xfrm>
            <a:off x="6710706" y="2958975"/>
            <a:ext cx="1833315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00"/>
              </a:lnSpc>
            </a:pPr>
            <a:endParaRPr lang="en-US" sz="1200">
              <a:solidFill>
                <a:srgbClr val="121111"/>
              </a:solidFill>
              <a:latin typeface="DM Sans"/>
            </a:endParaRPr>
          </a:p>
        </p:txBody>
      </p:sp>
      <p:sp>
        <p:nvSpPr>
          <p:cNvPr id="9" name="Text 5"/>
          <p:cNvSpPr/>
          <p:nvPr/>
        </p:nvSpPr>
        <p:spPr>
          <a:xfrm>
            <a:off x="1201289" y="2308907"/>
            <a:ext cx="476250" cy="476250"/>
          </a:xfrm>
          <a:prstGeom prst="ellipse">
            <a:avLst/>
          </a:prstGeom>
          <a:solidFill>
            <a:srgbClr val="689054"/>
          </a:solidFill>
          <a:ln/>
        </p:spPr>
        <p:txBody>
          <a:bodyPr wrap="square" lIns="26458" tIns="56224" rIns="26458" bIns="56224" rtlCol="0" anchor="ctr"/>
          <a:lstStyle/>
          <a:p>
            <a:pPr algn="ctr">
              <a:lnSpc>
                <a:spcPts val="2700"/>
              </a:lnSpc>
            </a:pPr>
            <a:r>
              <a:rPr lang="en-US" sz="1800">
                <a:solidFill>
                  <a:srgbClr val="FFFFFF"/>
                </a:solidFill>
                <a:latin typeface="Helmet" pitchFamily="34" charset="0"/>
                <a:ea typeface="Helmet" pitchFamily="34" charset="-122"/>
                <a:cs typeface="Helmet" pitchFamily="34" charset="-120"/>
              </a:rPr>
              <a:t>01</a:t>
            </a:r>
            <a:endParaRPr lang="en-US" sz="1800"/>
          </a:p>
        </p:txBody>
      </p:sp>
      <p:sp>
        <p:nvSpPr>
          <p:cNvPr id="10" name="Text 6"/>
          <p:cNvSpPr/>
          <p:nvPr/>
        </p:nvSpPr>
        <p:spPr>
          <a:xfrm>
            <a:off x="4330829" y="2308907"/>
            <a:ext cx="476250" cy="476250"/>
          </a:xfrm>
          <a:prstGeom prst="ellipse">
            <a:avLst/>
          </a:prstGeom>
          <a:solidFill>
            <a:srgbClr val="689054"/>
          </a:solidFill>
          <a:ln/>
        </p:spPr>
        <p:txBody>
          <a:bodyPr wrap="square" lIns="26458" tIns="56224" rIns="26458" bIns="56224" rtlCol="0" anchor="ctr"/>
          <a:lstStyle/>
          <a:p>
            <a:pPr algn="ctr">
              <a:lnSpc>
                <a:spcPts val="2700"/>
              </a:lnSpc>
            </a:pPr>
            <a:r>
              <a:rPr lang="en-US" sz="1800">
                <a:solidFill>
                  <a:srgbClr val="FFFFFF"/>
                </a:solidFill>
                <a:latin typeface="Helmet" pitchFamily="34" charset="0"/>
                <a:ea typeface="Helmet" pitchFamily="34" charset="-122"/>
                <a:cs typeface="Helmet" pitchFamily="34" charset="-120"/>
              </a:rPr>
              <a:t>02</a:t>
            </a:r>
            <a:endParaRPr lang="en-US" sz="1800"/>
          </a:p>
        </p:txBody>
      </p:sp>
      <p:sp>
        <p:nvSpPr>
          <p:cNvPr id="11" name="Text 7"/>
          <p:cNvSpPr/>
          <p:nvPr/>
        </p:nvSpPr>
        <p:spPr>
          <a:xfrm>
            <a:off x="7392973" y="2308907"/>
            <a:ext cx="476250" cy="476250"/>
          </a:xfrm>
          <a:prstGeom prst="ellipse">
            <a:avLst/>
          </a:prstGeom>
          <a:solidFill>
            <a:srgbClr val="689054"/>
          </a:solidFill>
          <a:ln/>
        </p:spPr>
        <p:txBody>
          <a:bodyPr wrap="square" lIns="26458" tIns="56224" rIns="26458" bIns="56224" rtlCol="0" anchor="ctr"/>
          <a:lstStyle/>
          <a:p>
            <a:pPr algn="ctr">
              <a:lnSpc>
                <a:spcPts val="2700"/>
              </a:lnSpc>
            </a:pPr>
            <a:r>
              <a:rPr lang="en-US" sz="1800">
                <a:solidFill>
                  <a:srgbClr val="FFFFFF"/>
                </a:solidFill>
                <a:latin typeface="Helmet" pitchFamily="34" charset="0"/>
                <a:ea typeface="Helmet" pitchFamily="34" charset="-122"/>
                <a:cs typeface="Helmet" pitchFamily="34" charset="-120"/>
              </a:rPr>
              <a:t>03</a:t>
            </a:r>
            <a:endParaRPr lang="en-US" sz="1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76A9BE-04FA-83C2-DB9D-5983A7E60B92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ea typeface="Calibri"/>
                <a:cs typeface="Calibri"/>
              </a:rPr>
              <a:t>19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5C07E4-FC8C-86E7-2555-3E212C98EE1D}"/>
              </a:ext>
            </a:extLst>
          </p:cNvPr>
          <p:cNvSpPr txBox="1"/>
          <p:nvPr/>
        </p:nvSpPr>
        <p:spPr>
          <a:xfrm>
            <a:off x="7446950" y="-1"/>
            <a:ext cx="20155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i="1">
                <a:solidFill>
                  <a:schemeClr val="bg1">
                    <a:lumMod val="65000"/>
                  </a:schemeClr>
                </a:solidFill>
                <a:ea typeface="+mn-lt"/>
                <a:cs typeface="+mn-lt"/>
              </a:rPr>
              <a:t>TESTING AND KEY INSIGHTS </a:t>
            </a:r>
            <a:endParaRPr lang="en-US" sz="1050" i="1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6329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3E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drawer with a watch and stationery&#10;&#10;Description automatically generated">
            <a:extLst>
              <a:ext uri="{FF2B5EF4-FFF2-40B4-BE49-F238E27FC236}">
                <a16:creationId xmlns:a16="http://schemas.microsoft.com/office/drawing/2014/main" id="{C5971021-82F6-388B-AF8A-690D65B423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323" t="15266" r="3871" b="20097"/>
          <a:stretch/>
        </p:blipFill>
        <p:spPr>
          <a:xfrm rot="16200000">
            <a:off x="404752" y="1199907"/>
            <a:ext cx="2386387" cy="2853596"/>
          </a:xfrm>
          <a:prstGeom prst="roundRect">
            <a:avLst/>
          </a:prstGeom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B6706B-87E1-921F-8232-CEF0327FF6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41" r="30797" b="2"/>
          <a:stretch/>
        </p:blipFill>
        <p:spPr>
          <a:xfrm rot="5400000">
            <a:off x="3380364" y="1190951"/>
            <a:ext cx="2386475" cy="2870033"/>
          </a:xfrm>
          <a:prstGeom prst="roundRect">
            <a:avLst/>
          </a:prstGeom>
          <a:ln>
            <a:noFill/>
          </a:ln>
        </p:spPr>
      </p:pic>
      <p:pic>
        <p:nvPicPr>
          <p:cNvPr id="6" name="Picture 5" descr="A box of items in a drawer&#10;&#10;Description automatically generated">
            <a:extLst>
              <a:ext uri="{FF2B5EF4-FFF2-40B4-BE49-F238E27FC236}">
                <a16:creationId xmlns:a16="http://schemas.microsoft.com/office/drawing/2014/main" id="{AD81A18E-6388-91BA-F635-E147FCFEED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952" r="-4" b="9217"/>
          <a:stretch/>
        </p:blipFill>
        <p:spPr>
          <a:xfrm>
            <a:off x="6126602" y="1434520"/>
            <a:ext cx="2870033" cy="2386187"/>
          </a:xfrm>
          <a:prstGeom prst="roundRect">
            <a:avLst/>
          </a:prstGeom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6C3C1A-E115-6C35-EB83-9D0A84C8378E}"/>
              </a:ext>
            </a:extLst>
          </p:cNvPr>
          <p:cNvSpPr txBox="1"/>
          <p:nvPr/>
        </p:nvSpPr>
        <p:spPr>
          <a:xfrm>
            <a:off x="2127775" y="545523"/>
            <a:ext cx="4897896" cy="8925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600" u="sng">
                <a:solidFill>
                  <a:schemeClr val="bg1"/>
                </a:solidFill>
                <a:latin typeface="DM Serif Display"/>
                <a:ea typeface="Calibri"/>
                <a:cs typeface="Calibri"/>
              </a:rPr>
              <a:t>Valuables</a:t>
            </a:r>
            <a:r>
              <a:rPr lang="en-US" sz="2600">
                <a:solidFill>
                  <a:schemeClr val="bg1"/>
                </a:solidFill>
                <a:latin typeface="DM Serif Display"/>
                <a:ea typeface="Calibri"/>
                <a:cs typeface="Calibri"/>
              </a:rPr>
              <a:t> are stored in drawers.</a:t>
            </a:r>
            <a:endParaRPr lang="en-US" sz="260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48ECCD-7437-91AB-01A3-97B4EB3105BE}"/>
              </a:ext>
            </a:extLst>
          </p:cNvPr>
          <p:cNvSpPr txBox="1"/>
          <p:nvPr/>
        </p:nvSpPr>
        <p:spPr>
          <a:xfrm>
            <a:off x="485061" y="5762149"/>
            <a:ext cx="230428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ea typeface="Calibri"/>
                <a:cs typeface="Calibri"/>
              </a:rPr>
              <a:t>227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794FAE-0106-2CDF-8B07-4E7DBB6DAC77}"/>
              </a:ext>
            </a:extLst>
          </p:cNvPr>
          <p:cNvSpPr txBox="1"/>
          <p:nvPr/>
        </p:nvSpPr>
        <p:spPr>
          <a:xfrm>
            <a:off x="6392085" y="5455825"/>
            <a:ext cx="230428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ea typeface="Calibri"/>
                <a:cs typeface="Calibri"/>
              </a:rPr>
              <a:t>436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27D1F3-7DCD-0FDC-A7C3-ECFCCDAE0EE7}"/>
              </a:ext>
            </a:extLst>
          </p:cNvPr>
          <p:cNvSpPr txBox="1"/>
          <p:nvPr/>
        </p:nvSpPr>
        <p:spPr>
          <a:xfrm>
            <a:off x="3498009" y="5455825"/>
            <a:ext cx="230428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ea typeface="Calibri"/>
                <a:cs typeface="Calibri"/>
              </a:rPr>
              <a:t>615</a:t>
            </a:r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02139EA-CE5B-1456-6CC0-FE20ADF8833D}"/>
              </a:ext>
            </a:extLst>
          </p:cNvPr>
          <p:cNvSpPr/>
          <p:nvPr/>
        </p:nvSpPr>
        <p:spPr>
          <a:xfrm>
            <a:off x="49880" y="5301035"/>
            <a:ext cx="2866869" cy="2398425"/>
          </a:xfrm>
          <a:prstGeom prst="roundRect">
            <a:avLst/>
          </a:prstGeom>
          <a:solidFill>
            <a:srgbClr val="00000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3920871-DDE0-0F70-1089-1C2B62175E72}"/>
              </a:ext>
            </a:extLst>
          </p:cNvPr>
          <p:cNvSpPr/>
          <p:nvPr/>
        </p:nvSpPr>
        <p:spPr>
          <a:xfrm>
            <a:off x="3019805" y="5291665"/>
            <a:ext cx="2866869" cy="2398425"/>
          </a:xfrm>
          <a:prstGeom prst="roundRect">
            <a:avLst/>
          </a:prstGeom>
          <a:solidFill>
            <a:srgbClr val="00000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9D9B64A-F149-CBF4-418B-947372E723CD}"/>
              </a:ext>
            </a:extLst>
          </p:cNvPr>
          <p:cNvSpPr/>
          <p:nvPr/>
        </p:nvSpPr>
        <p:spPr>
          <a:xfrm>
            <a:off x="6008468" y="5301033"/>
            <a:ext cx="2866869" cy="2398425"/>
          </a:xfrm>
          <a:prstGeom prst="roundRect">
            <a:avLst/>
          </a:prstGeom>
          <a:solidFill>
            <a:srgbClr val="00000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4B122E-9BED-8B7B-582B-56F9430ED60F}"/>
              </a:ext>
            </a:extLst>
          </p:cNvPr>
          <p:cNvSpPr txBox="1"/>
          <p:nvPr/>
        </p:nvSpPr>
        <p:spPr>
          <a:xfrm>
            <a:off x="836208" y="6118188"/>
            <a:ext cx="173278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$227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6EEBFAB-01C8-2E2B-C9C0-BD02C05070F5}"/>
              </a:ext>
            </a:extLst>
          </p:cNvPr>
          <p:cNvSpPr txBox="1"/>
          <p:nvPr/>
        </p:nvSpPr>
        <p:spPr>
          <a:xfrm>
            <a:off x="3721813" y="6118187"/>
            <a:ext cx="173278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$615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3ECC64-77DF-9E8A-759B-057D185EE2A4}"/>
              </a:ext>
            </a:extLst>
          </p:cNvPr>
          <p:cNvSpPr txBox="1"/>
          <p:nvPr/>
        </p:nvSpPr>
        <p:spPr>
          <a:xfrm>
            <a:off x="6757320" y="6108817"/>
            <a:ext cx="173278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$436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0F6608-CEDE-2246-10FD-5C01474774A7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  <a:cs typeface="Calibri"/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7BDA6A-6FB4-1E7F-300E-9CEC5457935C}"/>
              </a:ext>
            </a:extLst>
          </p:cNvPr>
          <p:cNvSpPr txBox="1"/>
          <p:nvPr/>
        </p:nvSpPr>
        <p:spPr>
          <a:xfrm>
            <a:off x="7783126" y="-1"/>
            <a:ext cx="20155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i="1">
                <a:solidFill>
                  <a:schemeClr val="bg1">
                    <a:lumMod val="65000"/>
                  </a:schemeClr>
                </a:solidFill>
                <a:cs typeface="Calibri"/>
              </a:rPr>
              <a:t>PROBLEM STATEMENT</a:t>
            </a:r>
          </a:p>
        </p:txBody>
      </p:sp>
    </p:spTree>
    <p:extLst>
      <p:ext uri="{BB962C8B-B14F-4D97-AF65-F5344CB8AC3E}">
        <p14:creationId xmlns:p14="http://schemas.microsoft.com/office/powerpoint/2010/main" val="25603225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11658" y="330408"/>
            <a:ext cx="8136438" cy="4617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20"/>
              </a:lnSpc>
            </a:pPr>
            <a:r>
              <a:rPr lang="en-US" sz="2000" b="1" kern="0" spc="96">
                <a:solidFill>
                  <a:srgbClr val="689054"/>
                </a:solidFill>
                <a:latin typeface="Helmet"/>
                <a:ea typeface="Helmet"/>
              </a:rPr>
              <a:t>Feasibility </a:t>
            </a:r>
            <a:r>
              <a:rPr lang="en-US" sz="2000" kern="0" spc="96">
                <a:solidFill>
                  <a:srgbClr val="689054"/>
                </a:solidFill>
                <a:latin typeface="Helmet"/>
                <a:ea typeface="Helmet"/>
              </a:rPr>
              <a:t>was a driving factor behind many design decisions, leading to a final product that should be able to be easily integrated into a more expansive smart home system.</a:t>
            </a:r>
          </a:p>
        </p:txBody>
      </p:sp>
      <p:pic>
        <p:nvPicPr>
          <p:cNvPr id="2" name="Picture 1" descr="Alarm.com - Alarm.com Acquires EBS, a ...">
            <a:extLst>
              <a:ext uri="{FF2B5EF4-FFF2-40B4-BE49-F238E27FC236}">
                <a16:creationId xmlns:a16="http://schemas.microsoft.com/office/drawing/2014/main" id="{BEABA141-4EC7-9D85-3288-B3C5BA89AA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930" y="1288161"/>
            <a:ext cx="5709285" cy="912114"/>
          </a:xfrm>
          <a:prstGeom prst="rect">
            <a:avLst/>
          </a:prstGeom>
        </p:spPr>
      </p:pic>
      <p:pic>
        <p:nvPicPr>
          <p:cNvPr id="5" name="Picture 4" descr="PointCentral Logo Vector - VRM Intel">
            <a:extLst>
              <a:ext uri="{FF2B5EF4-FFF2-40B4-BE49-F238E27FC236}">
                <a16:creationId xmlns:a16="http://schemas.microsoft.com/office/drawing/2014/main" id="{131F791E-FB05-55BA-AB4D-474A2D777E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072" y="3085148"/>
            <a:ext cx="5710428" cy="6191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A6DF6A-FD31-86A8-3D6A-41AE9B6A4719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cs typeface="Calibri"/>
              </a:rPr>
              <a:t>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46C383-3EFB-6F64-EFDD-66F568D921AF}"/>
              </a:ext>
            </a:extLst>
          </p:cNvPr>
          <p:cNvSpPr txBox="1"/>
          <p:nvPr/>
        </p:nvSpPr>
        <p:spPr>
          <a:xfrm>
            <a:off x="7446950" y="-1"/>
            <a:ext cx="20155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i="1">
                <a:solidFill>
                  <a:schemeClr val="bg1">
                    <a:lumMod val="65000"/>
                  </a:schemeClr>
                </a:solidFill>
                <a:ea typeface="+mn-lt"/>
                <a:cs typeface="+mn-lt"/>
              </a:rPr>
              <a:t>TESTING AND KEY INSIGHTS </a:t>
            </a:r>
            <a:endParaRPr lang="en-US" sz="1050" i="1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4358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3E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431C0489-818C-4B90-06CC-BBE80B756870}"/>
              </a:ext>
            </a:extLst>
          </p:cNvPr>
          <p:cNvSpPr/>
          <p:nvPr/>
        </p:nvSpPr>
        <p:spPr>
          <a:xfrm>
            <a:off x="593688" y="293"/>
            <a:ext cx="7964031" cy="9530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lang="en-US" sz="2500" kern="0" spc="-48">
                <a:solidFill>
                  <a:srgbClr val="FFFFFF"/>
                </a:solidFill>
                <a:latin typeface="DM Serif Display"/>
                <a:cs typeface="Calibri"/>
              </a:rPr>
              <a:t>Potential Integration with Current Solutions</a:t>
            </a:r>
            <a:endParaRPr lang="en-US"/>
          </a:p>
        </p:txBody>
      </p:sp>
      <p:pic>
        <p:nvPicPr>
          <p:cNvPr id="2" name="Picture 1" descr="video doorbell solution">
            <a:extLst>
              <a:ext uri="{FF2B5EF4-FFF2-40B4-BE49-F238E27FC236}">
                <a16:creationId xmlns:a16="http://schemas.microsoft.com/office/drawing/2014/main" id="{58A59759-9EF5-5B9A-4DE2-B08A2CD7F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2232" y="957026"/>
            <a:ext cx="2528514" cy="4053568"/>
          </a:xfrm>
          <a:prstGeom prst="rect">
            <a:avLst/>
          </a:prstGeom>
        </p:spPr>
      </p:pic>
      <p:pic>
        <p:nvPicPr>
          <p:cNvPr id="5" name="Picture 4" descr="alarm.com door/window sensor">
            <a:extLst>
              <a:ext uri="{FF2B5EF4-FFF2-40B4-BE49-F238E27FC236}">
                <a16:creationId xmlns:a16="http://schemas.microsoft.com/office/drawing/2014/main" id="{1406E1FE-3980-4D2A-33C5-02A7072B07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8725" y="1199953"/>
            <a:ext cx="2743200" cy="2743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11AA0C-2231-3284-E1C7-F580A1E41891}"/>
              </a:ext>
            </a:extLst>
          </p:cNvPr>
          <p:cNvSpPr txBox="1"/>
          <p:nvPr/>
        </p:nvSpPr>
        <p:spPr>
          <a:xfrm>
            <a:off x="4946096" y="3665277"/>
            <a:ext cx="333087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solidFill>
                  <a:schemeClr val="bg1"/>
                </a:solidFill>
                <a:latin typeface="DM Sans"/>
                <a:cs typeface="Calibri"/>
              </a:rPr>
              <a:t>PointCentral</a:t>
            </a:r>
            <a:r>
              <a:rPr lang="en-US">
                <a:solidFill>
                  <a:schemeClr val="bg1"/>
                </a:solidFill>
                <a:latin typeface="DM Sans"/>
                <a:cs typeface="Calibri"/>
              </a:rPr>
              <a:t> Door Sensor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F44804-F4E2-0542-0F7F-FEC31F7AB77B}"/>
              </a:ext>
            </a:extLst>
          </p:cNvPr>
          <p:cNvSpPr txBox="1"/>
          <p:nvPr/>
        </p:nvSpPr>
        <p:spPr>
          <a:xfrm>
            <a:off x="103767" y="1671131"/>
            <a:ext cx="621983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solidFill>
                  <a:schemeClr val="bg1"/>
                </a:solidFill>
                <a:latin typeface="DM Sans"/>
                <a:cs typeface="Calibri"/>
              </a:rPr>
              <a:t>PointCentral</a:t>
            </a:r>
            <a:r>
              <a:rPr lang="en-US">
                <a:solidFill>
                  <a:schemeClr val="bg1"/>
                </a:solidFill>
                <a:latin typeface="DM Sans"/>
                <a:cs typeface="Calibri"/>
              </a:rPr>
              <a:t> Camera</a:t>
            </a:r>
            <a:endParaRPr lang="en-US">
              <a:solidFill>
                <a:schemeClr val="bg1"/>
              </a:solidFill>
              <a:latin typeface="DM San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A13952-208F-CC51-7EC1-66F7934DDC26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  <a:cs typeface="Calibri"/>
              </a:rPr>
              <a:t>21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4DA71F-368F-8DEE-1573-2C9FCB760417}"/>
              </a:ext>
            </a:extLst>
          </p:cNvPr>
          <p:cNvSpPr txBox="1"/>
          <p:nvPr/>
        </p:nvSpPr>
        <p:spPr>
          <a:xfrm>
            <a:off x="7446950" y="-1"/>
            <a:ext cx="20155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i="1">
                <a:solidFill>
                  <a:schemeClr val="bg1">
                    <a:lumMod val="65000"/>
                  </a:schemeClr>
                </a:solidFill>
                <a:ea typeface="+mn-lt"/>
                <a:cs typeface="+mn-lt"/>
              </a:rPr>
              <a:t>TESTING AND KEY INSIGHTS </a:t>
            </a:r>
            <a:endParaRPr lang="en-US" sz="1050" i="1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20628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3E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431C0489-818C-4B90-06CC-BBE80B756870}"/>
              </a:ext>
            </a:extLst>
          </p:cNvPr>
          <p:cNvSpPr/>
          <p:nvPr/>
        </p:nvSpPr>
        <p:spPr>
          <a:xfrm>
            <a:off x="593688" y="293"/>
            <a:ext cx="7964031" cy="9530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lang="en-US" sz="2500" kern="0" spc="-48">
                <a:solidFill>
                  <a:srgbClr val="FFFFFF"/>
                </a:solidFill>
                <a:latin typeface="DM Serif Display"/>
                <a:cs typeface="Calibri"/>
              </a:rPr>
              <a:t>Potential Integration with Current Solutions</a:t>
            </a:r>
            <a:endParaRPr lang="en-US"/>
          </a:p>
        </p:txBody>
      </p:sp>
      <p:pic>
        <p:nvPicPr>
          <p:cNvPr id="4" name="Picture 3" descr="A screenshot of a phone&#10;&#10;Description automatically generated">
            <a:extLst>
              <a:ext uri="{FF2B5EF4-FFF2-40B4-BE49-F238E27FC236}">
                <a16:creationId xmlns:a16="http://schemas.microsoft.com/office/drawing/2014/main" id="{E2235C17-4E5E-281F-48B4-17EC79A52D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9712" y="862242"/>
            <a:ext cx="1936512" cy="4207251"/>
          </a:xfrm>
          <a:prstGeom prst="roundRect">
            <a:avLst/>
          </a:prstGeom>
        </p:spPr>
      </p:pic>
      <p:pic>
        <p:nvPicPr>
          <p:cNvPr id="6" name="Picture 5" descr="A screenshot of a phone&#10;&#10;Description automatically generated">
            <a:extLst>
              <a:ext uri="{FF2B5EF4-FFF2-40B4-BE49-F238E27FC236}">
                <a16:creationId xmlns:a16="http://schemas.microsoft.com/office/drawing/2014/main" id="{B87EDC4D-BB41-A07A-30E3-522FF8915F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5443" y="858130"/>
            <a:ext cx="1944734" cy="4211365"/>
          </a:xfrm>
          <a:prstGeom prst="round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E969B6-625D-393B-60A5-771A2863B7CB}"/>
              </a:ext>
            </a:extLst>
          </p:cNvPr>
          <p:cNvSpPr/>
          <p:nvPr/>
        </p:nvSpPr>
        <p:spPr>
          <a:xfrm>
            <a:off x="7709298" y="1104484"/>
            <a:ext cx="1334055" cy="734674"/>
          </a:xfrm>
          <a:prstGeom prst="roundRect">
            <a:avLst/>
          </a:prstGeom>
          <a:solidFill>
            <a:srgbClr val="68905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>
                <a:latin typeface="DM Sans"/>
                <a:cs typeface="Calibri"/>
              </a:rPr>
              <a:t>Timestamp/Camera Roll</a:t>
            </a:r>
            <a:endParaRPr lang="en-US" sz="1600">
              <a:latin typeface="DM San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2BE06CF-5EA1-F9DA-965D-9529BFB573FE}"/>
              </a:ext>
            </a:extLst>
          </p:cNvPr>
          <p:cNvSpPr/>
          <p:nvPr/>
        </p:nvSpPr>
        <p:spPr>
          <a:xfrm>
            <a:off x="175556" y="1948881"/>
            <a:ext cx="1541613" cy="534544"/>
          </a:xfrm>
          <a:prstGeom prst="roundRect">
            <a:avLst/>
          </a:prstGeom>
          <a:solidFill>
            <a:srgbClr val="68905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 err="1">
                <a:latin typeface="DM Sans"/>
                <a:cs typeface="Calibri"/>
              </a:rPr>
              <a:t>iSense</a:t>
            </a:r>
            <a:r>
              <a:rPr lang="en-US" sz="1600">
                <a:latin typeface="DM Sans"/>
                <a:cs typeface="Calibri"/>
              </a:rPr>
              <a:t> Arm Status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516CE53-9D4F-D058-9251-BB8665DBE555}"/>
              </a:ext>
            </a:extLst>
          </p:cNvPr>
          <p:cNvSpPr/>
          <p:nvPr/>
        </p:nvSpPr>
        <p:spPr>
          <a:xfrm>
            <a:off x="174662" y="983894"/>
            <a:ext cx="1544232" cy="709610"/>
          </a:xfrm>
          <a:prstGeom prst="roundRect">
            <a:avLst/>
          </a:prstGeom>
          <a:solidFill>
            <a:srgbClr val="68905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>
                <a:latin typeface="DM Sans"/>
                <a:cs typeface="Calibri"/>
              </a:rPr>
              <a:t>Latest Status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45BBC7D-A569-86EF-03B9-B579035255F1}"/>
              </a:ext>
            </a:extLst>
          </p:cNvPr>
          <p:cNvCxnSpPr>
            <a:cxnSpLocks/>
          </p:cNvCxnSpPr>
          <p:nvPr/>
        </p:nvCxnSpPr>
        <p:spPr>
          <a:xfrm flipV="1">
            <a:off x="6615974" y="1537932"/>
            <a:ext cx="1006614" cy="188293"/>
          </a:xfrm>
          <a:prstGeom prst="straightConnector1">
            <a:avLst/>
          </a:prstGeom>
          <a:ln>
            <a:solidFill>
              <a:srgbClr val="689054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F26A904-6994-06F1-DC98-DF2F74CC9E2F}"/>
              </a:ext>
            </a:extLst>
          </p:cNvPr>
          <p:cNvCxnSpPr>
            <a:cxnSpLocks/>
          </p:cNvCxnSpPr>
          <p:nvPr/>
        </p:nvCxnSpPr>
        <p:spPr>
          <a:xfrm>
            <a:off x="1818021" y="2239319"/>
            <a:ext cx="590830" cy="16524"/>
          </a:xfrm>
          <a:prstGeom prst="straightConnector1">
            <a:avLst/>
          </a:prstGeom>
          <a:ln>
            <a:solidFill>
              <a:srgbClr val="689054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16F4931-1FDA-CC7B-84B3-80E90DADBDDF}"/>
              </a:ext>
            </a:extLst>
          </p:cNvPr>
          <p:cNvCxnSpPr>
            <a:cxnSpLocks/>
          </p:cNvCxnSpPr>
          <p:nvPr/>
        </p:nvCxnSpPr>
        <p:spPr>
          <a:xfrm>
            <a:off x="1819663" y="1371525"/>
            <a:ext cx="464974" cy="73393"/>
          </a:xfrm>
          <a:prstGeom prst="straightConnector1">
            <a:avLst/>
          </a:prstGeom>
          <a:ln>
            <a:solidFill>
              <a:srgbClr val="689054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6C53E9B-985A-2F2A-9E6B-82ECC697FF2F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  <a:cs typeface="Calibri"/>
              </a:rPr>
              <a:t>22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28EF0A-02D0-E15E-161B-04616CB60838}"/>
              </a:ext>
            </a:extLst>
          </p:cNvPr>
          <p:cNvSpPr txBox="1"/>
          <p:nvPr/>
        </p:nvSpPr>
        <p:spPr>
          <a:xfrm>
            <a:off x="7446950" y="-1"/>
            <a:ext cx="20155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i="1">
                <a:solidFill>
                  <a:schemeClr val="bg1">
                    <a:lumMod val="65000"/>
                  </a:schemeClr>
                </a:solidFill>
                <a:ea typeface="+mn-lt"/>
                <a:cs typeface="+mn-lt"/>
              </a:rPr>
              <a:t>TESTING AND KEY INSIGHTS </a:t>
            </a:r>
            <a:endParaRPr lang="en-US" sz="1050" i="1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5734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76703" y="476567"/>
            <a:ext cx="8191104" cy="2057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620"/>
              </a:lnSpc>
            </a:pPr>
            <a:r>
              <a:rPr lang="en-US" sz="1400" b="1" kern="0" spc="96">
                <a:solidFill>
                  <a:srgbClr val="689054"/>
                </a:solidFill>
                <a:latin typeface="Helmet"/>
              </a:rPr>
              <a:t>Key Insights:</a:t>
            </a:r>
            <a:r>
              <a:rPr lang="en-US" sz="1400" kern="0" spc="96">
                <a:solidFill>
                  <a:srgbClr val="689054"/>
                </a:solidFill>
                <a:latin typeface="Helmet"/>
              </a:rPr>
              <a:t> There are still several areas for improvement to greater meet the audience's needs.</a:t>
            </a:r>
          </a:p>
        </p:txBody>
      </p:sp>
      <p:sp>
        <p:nvSpPr>
          <p:cNvPr id="4" name="Text 1"/>
          <p:cNvSpPr/>
          <p:nvPr/>
        </p:nvSpPr>
        <p:spPr>
          <a:xfrm>
            <a:off x="476292" y="1247898"/>
            <a:ext cx="2142927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b="1">
                <a:solidFill>
                  <a:srgbClr val="121111"/>
                </a:solidFill>
                <a:latin typeface="DM Sans"/>
              </a:rPr>
              <a:t>Wireless Design</a:t>
            </a:r>
          </a:p>
        </p:txBody>
      </p:sp>
      <p:sp>
        <p:nvSpPr>
          <p:cNvPr id="6" name="Text 2"/>
          <p:cNvSpPr/>
          <p:nvPr/>
        </p:nvSpPr>
        <p:spPr>
          <a:xfrm>
            <a:off x="3003176" y="1829842"/>
            <a:ext cx="581005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>
                <a:solidFill>
                  <a:srgbClr val="121111"/>
                </a:solidFill>
                <a:latin typeface="DM Sans"/>
              </a:rPr>
              <a:t>A more compact, easily camouflaged case for the camera would be ideal for user placement.</a:t>
            </a:r>
          </a:p>
        </p:txBody>
      </p:sp>
      <p:sp>
        <p:nvSpPr>
          <p:cNvPr id="11" name="Text 7"/>
          <p:cNvSpPr/>
          <p:nvPr/>
        </p:nvSpPr>
        <p:spPr>
          <a:xfrm>
            <a:off x="476292" y="3304709"/>
            <a:ext cx="2142927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b="1">
                <a:solidFill>
                  <a:srgbClr val="121111"/>
                </a:solidFill>
                <a:latin typeface="DM Sans"/>
              </a:rPr>
              <a:t>Modular Design</a:t>
            </a:r>
          </a:p>
        </p:txBody>
      </p:sp>
      <p:sp>
        <p:nvSpPr>
          <p:cNvPr id="12" name="Text 8"/>
          <p:cNvSpPr/>
          <p:nvPr/>
        </p:nvSpPr>
        <p:spPr>
          <a:xfrm>
            <a:off x="3003176" y="3211840"/>
            <a:ext cx="5810052" cy="414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>
                <a:solidFill>
                  <a:srgbClr val="121111"/>
                </a:solidFill>
                <a:latin typeface="DM Sans"/>
              </a:rPr>
              <a:t>Users indicated that a more modular design was desirable.</a:t>
            </a:r>
          </a:p>
          <a:p>
            <a:pPr>
              <a:lnSpc>
                <a:spcPts val="1800"/>
              </a:lnSpc>
            </a:pPr>
            <a:r>
              <a:rPr lang="en-US" sz="1200">
                <a:solidFill>
                  <a:srgbClr val="121111"/>
                </a:solidFill>
                <a:latin typeface="DM Sans"/>
              </a:rPr>
              <a:t>Optional camera module, sensor could be placed inside drawer, etc.</a:t>
            </a:r>
          </a:p>
        </p:txBody>
      </p:sp>
      <p:sp>
        <p:nvSpPr>
          <p:cNvPr id="13" name="Shape 9"/>
          <p:cNvSpPr/>
          <p:nvPr/>
        </p:nvSpPr>
        <p:spPr>
          <a:xfrm>
            <a:off x="474428" y="1010602"/>
            <a:ext cx="8193197" cy="0"/>
          </a:xfrm>
          <a:prstGeom prst="line">
            <a:avLst/>
          </a:prstGeom>
          <a:solidFill>
            <a:srgbClr val="689054"/>
          </a:solidFill>
          <a:ln w="5292">
            <a:solidFill>
              <a:srgbClr val="689054"/>
            </a:solidFill>
            <a:prstDash val="solid"/>
            <a:headEnd type="none"/>
            <a:tailEnd type="none"/>
          </a:ln>
        </p:spPr>
      </p:sp>
      <p:sp>
        <p:nvSpPr>
          <p:cNvPr id="14" name="Shape 10"/>
          <p:cNvSpPr/>
          <p:nvPr/>
        </p:nvSpPr>
        <p:spPr>
          <a:xfrm>
            <a:off x="474428" y="1700055"/>
            <a:ext cx="8193197" cy="0"/>
          </a:xfrm>
          <a:prstGeom prst="line">
            <a:avLst/>
          </a:prstGeom>
          <a:solidFill>
            <a:srgbClr val="689054"/>
          </a:solidFill>
          <a:ln w="5292">
            <a:solidFill>
              <a:srgbClr val="689054"/>
            </a:solidFill>
            <a:prstDash val="solid"/>
            <a:headEnd type="none"/>
            <a:tailEnd type="none"/>
          </a:ln>
        </p:spPr>
      </p:sp>
      <p:sp>
        <p:nvSpPr>
          <p:cNvPr id="15" name="Shape 11"/>
          <p:cNvSpPr/>
          <p:nvPr/>
        </p:nvSpPr>
        <p:spPr>
          <a:xfrm>
            <a:off x="474428" y="2384746"/>
            <a:ext cx="8193197" cy="0"/>
          </a:xfrm>
          <a:prstGeom prst="line">
            <a:avLst/>
          </a:prstGeom>
          <a:solidFill>
            <a:srgbClr val="689054"/>
          </a:solidFill>
          <a:ln w="5292">
            <a:solidFill>
              <a:srgbClr val="689054"/>
            </a:solidFill>
            <a:prstDash val="solid"/>
            <a:headEnd type="none"/>
            <a:tailEnd type="none"/>
          </a:ln>
        </p:spPr>
      </p:sp>
      <p:sp>
        <p:nvSpPr>
          <p:cNvPr id="16" name="Shape 12"/>
          <p:cNvSpPr/>
          <p:nvPr/>
        </p:nvSpPr>
        <p:spPr>
          <a:xfrm>
            <a:off x="474428" y="3069436"/>
            <a:ext cx="8193197" cy="0"/>
          </a:xfrm>
          <a:prstGeom prst="line">
            <a:avLst/>
          </a:prstGeom>
          <a:solidFill>
            <a:srgbClr val="689054"/>
          </a:solidFill>
          <a:ln w="5292">
            <a:solidFill>
              <a:srgbClr val="689054"/>
            </a:solidFill>
            <a:prstDash val="solid"/>
            <a:headEnd type="none"/>
            <a:tailEnd type="none"/>
          </a:ln>
        </p:spPr>
      </p:sp>
      <p:sp>
        <p:nvSpPr>
          <p:cNvPr id="17" name="Shape 13"/>
          <p:cNvSpPr/>
          <p:nvPr/>
        </p:nvSpPr>
        <p:spPr>
          <a:xfrm>
            <a:off x="474428" y="3754127"/>
            <a:ext cx="8193197" cy="0"/>
          </a:xfrm>
          <a:prstGeom prst="line">
            <a:avLst/>
          </a:prstGeom>
          <a:solidFill>
            <a:srgbClr val="689054"/>
          </a:solidFill>
          <a:ln w="5292">
            <a:solidFill>
              <a:srgbClr val="689054"/>
            </a:solidFill>
            <a:prstDash val="solid"/>
            <a:headEnd type="none"/>
            <a:tailEnd type="none"/>
          </a:ln>
        </p:spPr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5205E4B3-9F0C-E893-5782-FF5BB5868265}"/>
              </a:ext>
            </a:extLst>
          </p:cNvPr>
          <p:cNvSpPr/>
          <p:nvPr/>
        </p:nvSpPr>
        <p:spPr>
          <a:xfrm>
            <a:off x="476292" y="1925853"/>
            <a:ext cx="2142927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endParaRPr lang="en-US" sz="1200" b="1">
              <a:solidFill>
                <a:srgbClr val="121111"/>
              </a:solidFill>
              <a:latin typeface="DM Sans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04D85FC5-89E5-9F2E-21EB-68323B8B78EF}"/>
              </a:ext>
            </a:extLst>
          </p:cNvPr>
          <p:cNvSpPr/>
          <p:nvPr/>
        </p:nvSpPr>
        <p:spPr>
          <a:xfrm>
            <a:off x="472210" y="2463976"/>
            <a:ext cx="2530729" cy="2122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b="1">
                <a:solidFill>
                  <a:srgbClr val="121111"/>
                </a:solidFill>
                <a:latin typeface="DM Sans"/>
              </a:rPr>
              <a:t>SMS Messages/</a:t>
            </a:r>
            <a:endParaRPr lang="en-US"/>
          </a:p>
          <a:p>
            <a:pPr>
              <a:lnSpc>
                <a:spcPts val="1800"/>
              </a:lnSpc>
            </a:pPr>
            <a:r>
              <a:rPr lang="en-US" sz="1200" b="1">
                <a:solidFill>
                  <a:srgbClr val="121111"/>
                </a:solidFill>
                <a:latin typeface="DM Sans"/>
              </a:rPr>
              <a:t>Push Notifications</a:t>
            </a:r>
            <a:endParaRPr lang="en-US"/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33B08B73-6836-3AE1-8401-B11E1A31B0C5}"/>
              </a:ext>
            </a:extLst>
          </p:cNvPr>
          <p:cNvSpPr/>
          <p:nvPr/>
        </p:nvSpPr>
        <p:spPr>
          <a:xfrm>
            <a:off x="3003176" y="1151886"/>
            <a:ext cx="581005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>
                <a:solidFill>
                  <a:srgbClr val="121111"/>
                </a:solidFill>
                <a:latin typeface="DM Sans"/>
              </a:rPr>
              <a:t>Users indicate an ideal market-product would be wireless, and either rechargeable or reliably battery powered.</a:t>
            </a:r>
          </a:p>
        </p:txBody>
      </p:sp>
      <p:sp>
        <p:nvSpPr>
          <p:cNvPr id="20" name="Text 8">
            <a:extLst>
              <a:ext uri="{FF2B5EF4-FFF2-40B4-BE49-F238E27FC236}">
                <a16:creationId xmlns:a16="http://schemas.microsoft.com/office/drawing/2014/main" id="{90250198-8870-3C5F-FCAC-6B11F36DDF2C}"/>
              </a:ext>
            </a:extLst>
          </p:cNvPr>
          <p:cNvSpPr/>
          <p:nvPr/>
        </p:nvSpPr>
        <p:spPr>
          <a:xfrm>
            <a:off x="3003176" y="2468890"/>
            <a:ext cx="5810052" cy="414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>
                <a:solidFill>
                  <a:srgbClr val="121111"/>
                </a:solidFill>
                <a:latin typeface="DM Sans"/>
              </a:rPr>
              <a:t>Email notifications could go unnoticed more easily than a text message or push notification that is more prominent.</a:t>
            </a: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E9DCB62A-F3B8-CC3A-C497-F2F7F4280E84}"/>
              </a:ext>
            </a:extLst>
          </p:cNvPr>
          <p:cNvSpPr/>
          <p:nvPr/>
        </p:nvSpPr>
        <p:spPr>
          <a:xfrm>
            <a:off x="476292" y="1925853"/>
            <a:ext cx="2142927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b="1">
                <a:solidFill>
                  <a:srgbClr val="121111"/>
                </a:solidFill>
                <a:latin typeface="DM Sans"/>
              </a:rPr>
              <a:t>Discreet Design</a:t>
            </a:r>
            <a:endParaRPr lang="en-US"/>
          </a:p>
        </p:txBody>
      </p:sp>
      <p:sp>
        <p:nvSpPr>
          <p:cNvPr id="21" name="Text 7">
            <a:extLst>
              <a:ext uri="{FF2B5EF4-FFF2-40B4-BE49-F238E27FC236}">
                <a16:creationId xmlns:a16="http://schemas.microsoft.com/office/drawing/2014/main" id="{C3ED3A56-5369-2411-2686-3A3CF31F6CDA}"/>
              </a:ext>
            </a:extLst>
          </p:cNvPr>
          <p:cNvSpPr/>
          <p:nvPr/>
        </p:nvSpPr>
        <p:spPr>
          <a:xfrm>
            <a:off x="472210" y="3978262"/>
            <a:ext cx="2142927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b="1">
                <a:solidFill>
                  <a:srgbClr val="121111"/>
                </a:solidFill>
                <a:latin typeface="DM Sans"/>
              </a:rPr>
              <a:t>System Expansion</a:t>
            </a:r>
          </a:p>
        </p:txBody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B7F4035C-4897-7A6C-DB84-DDE95951BAD3}"/>
              </a:ext>
            </a:extLst>
          </p:cNvPr>
          <p:cNvSpPr/>
          <p:nvPr/>
        </p:nvSpPr>
        <p:spPr>
          <a:xfrm>
            <a:off x="2999094" y="3885394"/>
            <a:ext cx="5810052" cy="414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err="1">
                <a:solidFill>
                  <a:srgbClr val="121111"/>
                </a:solidFill>
                <a:latin typeface="DM Sans"/>
              </a:rPr>
              <a:t>iSense</a:t>
            </a:r>
            <a:r>
              <a:rPr lang="en-US" sz="1200">
                <a:solidFill>
                  <a:srgbClr val="121111"/>
                </a:solidFill>
                <a:latin typeface="DM Sans"/>
              </a:rPr>
              <a:t> would be most beneficial as a piece of a larger Smart Dorm system:</a:t>
            </a:r>
          </a:p>
          <a:p>
            <a:pPr>
              <a:lnSpc>
                <a:spcPts val="1800"/>
              </a:lnSpc>
            </a:pPr>
            <a:r>
              <a:rPr lang="en-US" sz="1200">
                <a:solidFill>
                  <a:srgbClr val="121111"/>
                </a:solidFill>
                <a:latin typeface="DM Sans"/>
              </a:rPr>
              <a:t>Light control, environmental sensors, </a:t>
            </a:r>
            <a:r>
              <a:rPr lang="en-US" sz="1200" err="1">
                <a:solidFill>
                  <a:srgbClr val="121111"/>
                </a:solidFill>
                <a:latin typeface="DM Sans"/>
              </a:rPr>
              <a:t>etc</a:t>
            </a:r>
            <a:r>
              <a:rPr lang="en-US" sz="1200">
                <a:solidFill>
                  <a:srgbClr val="121111"/>
                </a:solidFill>
                <a:latin typeface="DM Sans"/>
              </a:rPr>
              <a:t> that adhere to the dorm constraints.</a:t>
            </a:r>
          </a:p>
        </p:txBody>
      </p:sp>
      <p:sp>
        <p:nvSpPr>
          <p:cNvPr id="23" name="Shape 13">
            <a:extLst>
              <a:ext uri="{FF2B5EF4-FFF2-40B4-BE49-F238E27FC236}">
                <a16:creationId xmlns:a16="http://schemas.microsoft.com/office/drawing/2014/main" id="{574CC6D0-7F5D-2068-0ADE-58AD35275DF6}"/>
              </a:ext>
            </a:extLst>
          </p:cNvPr>
          <p:cNvSpPr/>
          <p:nvPr/>
        </p:nvSpPr>
        <p:spPr>
          <a:xfrm>
            <a:off x="470345" y="4427681"/>
            <a:ext cx="8193197" cy="0"/>
          </a:xfrm>
          <a:prstGeom prst="line">
            <a:avLst/>
          </a:prstGeom>
          <a:solidFill>
            <a:srgbClr val="689054"/>
          </a:solidFill>
          <a:ln w="5292">
            <a:solidFill>
              <a:srgbClr val="689054"/>
            </a:solidFill>
            <a:prstDash val="solid"/>
            <a:headEnd type="none"/>
            <a:tailEnd type="none"/>
          </a:ln>
        </p:spPr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E3E905-6C79-3DC1-2CB0-E89C072EF028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cs typeface="Calibri"/>
              </a:rPr>
              <a:t>23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B0C2A9-6571-7F71-9DD0-F77D2E42CF9E}"/>
              </a:ext>
            </a:extLst>
          </p:cNvPr>
          <p:cNvSpPr txBox="1"/>
          <p:nvPr/>
        </p:nvSpPr>
        <p:spPr>
          <a:xfrm>
            <a:off x="7446950" y="-1"/>
            <a:ext cx="20155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i="1">
                <a:solidFill>
                  <a:schemeClr val="bg1">
                    <a:lumMod val="65000"/>
                  </a:schemeClr>
                </a:solidFill>
                <a:ea typeface="+mn-lt"/>
                <a:cs typeface="+mn-lt"/>
              </a:rPr>
              <a:t>TESTING AND KEY INSIGHTS </a:t>
            </a:r>
            <a:endParaRPr lang="en-US" sz="1050" i="1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080585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3E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431C0489-818C-4B90-06CC-BBE80B756870}"/>
              </a:ext>
            </a:extLst>
          </p:cNvPr>
          <p:cNvSpPr/>
          <p:nvPr/>
        </p:nvSpPr>
        <p:spPr>
          <a:xfrm>
            <a:off x="300334" y="80321"/>
            <a:ext cx="8544722" cy="8986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lang="en-US" sz="2500" kern="0" spc="-48">
                <a:solidFill>
                  <a:schemeClr val="bg1"/>
                </a:solidFill>
                <a:latin typeface="DM Serif Display"/>
                <a:ea typeface="Calibri"/>
                <a:cs typeface="Calibri"/>
              </a:rPr>
              <a:t>Overall, iSense addresses drawer security concerns by being...</a:t>
            </a:r>
            <a:endParaRPr lang="en-US" sz="250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21" name="Text 5">
            <a:extLst>
              <a:ext uri="{FF2B5EF4-FFF2-40B4-BE49-F238E27FC236}">
                <a16:creationId xmlns:a16="http://schemas.microsoft.com/office/drawing/2014/main" id="{9D784887-3EFE-E3E5-87D8-E64E13B6170E}"/>
              </a:ext>
            </a:extLst>
          </p:cNvPr>
          <p:cNvSpPr/>
          <p:nvPr/>
        </p:nvSpPr>
        <p:spPr>
          <a:xfrm>
            <a:off x="878047" y="1324249"/>
            <a:ext cx="450779" cy="447912"/>
          </a:xfrm>
          <a:prstGeom prst="ellipse">
            <a:avLst/>
          </a:prstGeom>
          <a:solidFill>
            <a:srgbClr val="689054"/>
          </a:solidFill>
          <a:ln/>
        </p:spPr>
        <p:txBody>
          <a:bodyPr wrap="square" lIns="26458" tIns="56224" rIns="26458" bIns="56224" rtlCol="0" anchor="ctr"/>
          <a:lstStyle/>
          <a:p>
            <a:pPr algn="ctr">
              <a:lnSpc>
                <a:spcPts val="2700"/>
              </a:lnSpc>
            </a:pPr>
            <a:r>
              <a:rPr lang="en-US" sz="1800">
                <a:solidFill>
                  <a:srgbClr val="FFFFFF"/>
                </a:solidFill>
                <a:latin typeface="DM Serif Display"/>
                <a:ea typeface="Helmet"/>
                <a:cs typeface="Helmet" pitchFamily="34" charset="-120"/>
              </a:rPr>
              <a:t>01</a:t>
            </a:r>
            <a:endParaRPr lang="en-US" sz="1800">
              <a:latin typeface="DM Serif Display"/>
              <a:ea typeface="Helmet"/>
            </a:endParaRPr>
          </a:p>
        </p:txBody>
      </p:sp>
      <p:sp>
        <p:nvSpPr>
          <p:cNvPr id="23" name="Text 6">
            <a:extLst>
              <a:ext uri="{FF2B5EF4-FFF2-40B4-BE49-F238E27FC236}">
                <a16:creationId xmlns:a16="http://schemas.microsoft.com/office/drawing/2014/main" id="{7E1A695D-A3BF-B49B-FABB-4076D51F83A2}"/>
              </a:ext>
            </a:extLst>
          </p:cNvPr>
          <p:cNvSpPr/>
          <p:nvPr/>
        </p:nvSpPr>
        <p:spPr>
          <a:xfrm>
            <a:off x="3354444" y="1310081"/>
            <a:ext cx="476250" cy="476250"/>
          </a:xfrm>
          <a:prstGeom prst="ellipse">
            <a:avLst/>
          </a:prstGeom>
          <a:solidFill>
            <a:srgbClr val="689054"/>
          </a:solidFill>
          <a:ln/>
        </p:spPr>
        <p:txBody>
          <a:bodyPr wrap="square" lIns="26458" tIns="56224" rIns="26458" bIns="56224" rtlCol="0" anchor="ctr"/>
          <a:lstStyle/>
          <a:p>
            <a:pPr algn="ctr">
              <a:lnSpc>
                <a:spcPts val="2700"/>
              </a:lnSpc>
            </a:pPr>
            <a:r>
              <a:rPr lang="en-US" sz="1800">
                <a:solidFill>
                  <a:srgbClr val="FFFFFF"/>
                </a:solidFill>
                <a:latin typeface="DM Serif Display"/>
                <a:ea typeface="Helmet"/>
                <a:cs typeface="Helmet" pitchFamily="34" charset="-120"/>
              </a:rPr>
              <a:t>02</a:t>
            </a:r>
            <a:endParaRPr lang="en-US" sz="1800">
              <a:latin typeface="DM Serif Display"/>
              <a:ea typeface="Helmet"/>
            </a:endParaRPr>
          </a:p>
        </p:txBody>
      </p:sp>
      <p:sp>
        <p:nvSpPr>
          <p:cNvPr id="25" name="Text 7">
            <a:extLst>
              <a:ext uri="{FF2B5EF4-FFF2-40B4-BE49-F238E27FC236}">
                <a16:creationId xmlns:a16="http://schemas.microsoft.com/office/drawing/2014/main" id="{BAC26355-3C0A-E51C-1706-EAC1CDF7F7E0}"/>
              </a:ext>
            </a:extLst>
          </p:cNvPr>
          <p:cNvSpPr/>
          <p:nvPr/>
        </p:nvSpPr>
        <p:spPr>
          <a:xfrm>
            <a:off x="6135373" y="1285135"/>
            <a:ext cx="476250" cy="476250"/>
          </a:xfrm>
          <a:prstGeom prst="ellipse">
            <a:avLst/>
          </a:prstGeom>
          <a:solidFill>
            <a:srgbClr val="689054"/>
          </a:solidFill>
          <a:ln/>
        </p:spPr>
        <p:txBody>
          <a:bodyPr wrap="square" lIns="26458" tIns="56224" rIns="26458" bIns="56224" rtlCol="0" anchor="ctr"/>
          <a:lstStyle/>
          <a:p>
            <a:pPr algn="ctr">
              <a:lnSpc>
                <a:spcPts val="2700"/>
              </a:lnSpc>
            </a:pPr>
            <a:r>
              <a:rPr lang="en-US" sz="1800">
                <a:solidFill>
                  <a:srgbClr val="FFFFFF"/>
                </a:solidFill>
                <a:latin typeface="DM Serif Display"/>
                <a:ea typeface="Helmet"/>
                <a:cs typeface="Helmet" pitchFamily="34" charset="-120"/>
              </a:rPr>
              <a:t>03</a:t>
            </a:r>
            <a:endParaRPr lang="en-US" sz="1800">
              <a:latin typeface="DM Serif Display"/>
              <a:ea typeface="Helmet"/>
            </a:endParaRPr>
          </a:p>
        </p:txBody>
      </p:sp>
      <p:sp>
        <p:nvSpPr>
          <p:cNvPr id="26" name="Text 0">
            <a:extLst>
              <a:ext uri="{FF2B5EF4-FFF2-40B4-BE49-F238E27FC236}">
                <a16:creationId xmlns:a16="http://schemas.microsoft.com/office/drawing/2014/main" id="{DD541EE5-B505-5053-5857-700A827BC4EF}"/>
              </a:ext>
            </a:extLst>
          </p:cNvPr>
          <p:cNvSpPr/>
          <p:nvPr/>
        </p:nvSpPr>
        <p:spPr>
          <a:xfrm>
            <a:off x="1233894" y="1090553"/>
            <a:ext cx="1573331" cy="79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lang="en-US" sz="2500" kern="0" spc="-48">
                <a:solidFill>
                  <a:schemeClr val="bg1"/>
                </a:solidFill>
                <a:latin typeface="DM Serif Display"/>
              </a:rPr>
              <a:t>Effective</a:t>
            </a:r>
          </a:p>
        </p:txBody>
      </p:sp>
      <p:sp>
        <p:nvSpPr>
          <p:cNvPr id="28" name="Text 0">
            <a:extLst>
              <a:ext uri="{FF2B5EF4-FFF2-40B4-BE49-F238E27FC236}">
                <a16:creationId xmlns:a16="http://schemas.microsoft.com/office/drawing/2014/main" id="{2376FE0C-0D86-87A2-7ED6-39B3E575FC43}"/>
              </a:ext>
            </a:extLst>
          </p:cNvPr>
          <p:cNvSpPr/>
          <p:nvPr/>
        </p:nvSpPr>
        <p:spPr>
          <a:xfrm>
            <a:off x="3829429" y="1329999"/>
            <a:ext cx="1950929" cy="3180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lang="en-US" sz="2500" kern="0" spc="-48">
                <a:solidFill>
                  <a:schemeClr val="bg1"/>
                </a:solidFill>
                <a:latin typeface="DM Serif Display"/>
                <a:ea typeface="Calibri"/>
                <a:cs typeface="Calibri"/>
              </a:rPr>
              <a:t>Non-Intrusive</a:t>
            </a:r>
          </a:p>
        </p:txBody>
      </p:sp>
      <p:sp>
        <p:nvSpPr>
          <p:cNvPr id="29" name="Text 0">
            <a:extLst>
              <a:ext uri="{FF2B5EF4-FFF2-40B4-BE49-F238E27FC236}">
                <a16:creationId xmlns:a16="http://schemas.microsoft.com/office/drawing/2014/main" id="{9ED55BE0-A227-0428-F47E-636937F81B05}"/>
              </a:ext>
            </a:extLst>
          </p:cNvPr>
          <p:cNvSpPr/>
          <p:nvPr/>
        </p:nvSpPr>
        <p:spPr>
          <a:xfrm>
            <a:off x="6604152" y="1282373"/>
            <a:ext cx="2099473" cy="3883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lang="en-US" sz="2500" kern="0" spc="-48">
                <a:solidFill>
                  <a:schemeClr val="bg1"/>
                </a:solidFill>
                <a:latin typeface="DM Serif Display"/>
                <a:ea typeface="Calibri"/>
                <a:cs typeface="Calibri"/>
              </a:rPr>
              <a:t> User-Friendly </a:t>
            </a:r>
            <a:endParaRPr lang="en-US" sz="2500">
              <a:solidFill>
                <a:schemeClr val="bg1"/>
              </a:solidFill>
              <a:ea typeface="Calibri"/>
              <a:cs typeface="Calibri"/>
            </a:endParaRPr>
          </a:p>
        </p:txBody>
      </p:sp>
      <p:pic>
        <p:nvPicPr>
          <p:cNvPr id="6" name="Picture 5" descr="A screenshot of a phone&#10;&#10;Description automatically generated">
            <a:extLst>
              <a:ext uri="{FF2B5EF4-FFF2-40B4-BE49-F238E27FC236}">
                <a16:creationId xmlns:a16="http://schemas.microsoft.com/office/drawing/2014/main" id="{A6892774-69E6-8115-78F4-DAFD565F8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6170" y="1671845"/>
            <a:ext cx="4265988" cy="3118377"/>
          </a:xfrm>
          <a:prstGeom prst="rect">
            <a:avLst/>
          </a:prstGeom>
        </p:spPr>
      </p:pic>
      <p:pic>
        <p:nvPicPr>
          <p:cNvPr id="8" name="Picture 7" descr="A grey rectangular object with wires on a wooden surface&#10;&#10;Description automatically generated">
            <a:extLst>
              <a:ext uri="{FF2B5EF4-FFF2-40B4-BE49-F238E27FC236}">
                <a16:creationId xmlns:a16="http://schemas.microsoft.com/office/drawing/2014/main" id="{9C6A85D3-EA07-8FEF-6457-0886F9939E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703" t="16209" r="8978" b="19982"/>
          <a:stretch/>
        </p:blipFill>
        <p:spPr>
          <a:xfrm>
            <a:off x="3597794" y="1890624"/>
            <a:ext cx="1952091" cy="2701896"/>
          </a:xfrm>
          <a:prstGeom prst="roundRect">
            <a:avLst/>
          </a:prstGeom>
        </p:spPr>
      </p:pic>
      <p:pic>
        <p:nvPicPr>
          <p:cNvPr id="12" name="Picture 11" descr="A screenshot of a phone&#10;&#10;Description automatically generated">
            <a:extLst>
              <a:ext uri="{FF2B5EF4-FFF2-40B4-BE49-F238E27FC236}">
                <a16:creationId xmlns:a16="http://schemas.microsoft.com/office/drawing/2014/main" id="{D0BB94EA-569C-7A90-C22B-79DFA08CE0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6803" y="1762931"/>
            <a:ext cx="1566575" cy="3108387"/>
          </a:xfrm>
          <a:prstGeom prst="round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9A1B0D-5783-9AF8-03A5-08F1CC6B42D8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  <a:cs typeface="Calibri"/>
              </a:rPr>
              <a:t>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AB64A5-DC11-CFC5-58F1-4E725D347F61}"/>
              </a:ext>
            </a:extLst>
          </p:cNvPr>
          <p:cNvSpPr txBox="1"/>
          <p:nvPr/>
        </p:nvSpPr>
        <p:spPr>
          <a:xfrm>
            <a:off x="7783126" y="-1"/>
            <a:ext cx="20155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i="1">
                <a:solidFill>
                  <a:schemeClr val="bg1">
                    <a:lumMod val="65000"/>
                  </a:schemeClr>
                </a:solidFill>
                <a:cs typeface="Calibri"/>
              </a:rPr>
              <a:t>PRODUCT SUMMARY</a:t>
            </a:r>
          </a:p>
        </p:txBody>
      </p:sp>
    </p:spTree>
    <p:extLst>
      <p:ext uri="{BB962C8B-B14F-4D97-AF65-F5344CB8AC3E}">
        <p14:creationId xmlns:p14="http://schemas.microsoft.com/office/powerpoint/2010/main" val="352220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5" grpId="0" animBg="1"/>
      <p:bldP spid="26" grpId="0" animBg="1"/>
      <p:bldP spid="28" grpId="0" animBg="1"/>
      <p:bldP spid="2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B04C3-59B2-3484-AD39-2C3146ABC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1926761"/>
            <a:ext cx="7704000" cy="572700"/>
          </a:xfrm>
        </p:spPr>
        <p:txBody>
          <a:bodyPr/>
          <a:lstStyle/>
          <a:p>
            <a:r>
              <a:rPr lang="en-US" b="1" u="sng">
                <a:cs typeface="Calibri Light"/>
              </a:rPr>
              <a:t>Extra Reference Slides (diagrams for subsystems)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BC4118-50D7-424F-8946-27063044276E}"/>
              </a:ext>
            </a:extLst>
          </p:cNvPr>
          <p:cNvSpPr txBox="1"/>
          <p:nvPr/>
        </p:nvSpPr>
        <p:spPr>
          <a:xfrm>
            <a:off x="8661180" y="4778922"/>
            <a:ext cx="67003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cs typeface="Calibri"/>
              </a:rPr>
              <a:t>25</a:t>
            </a: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0530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>
            <a:extLst>
              <a:ext uri="{FF2B5EF4-FFF2-40B4-BE49-F238E27FC236}">
                <a16:creationId xmlns:a16="http://schemas.microsoft.com/office/drawing/2014/main" id="{914020A4-0F18-EBD3-0369-4C54D81AE414}"/>
              </a:ext>
            </a:extLst>
          </p:cNvPr>
          <p:cNvSpPr/>
          <p:nvPr/>
        </p:nvSpPr>
        <p:spPr>
          <a:xfrm>
            <a:off x="882179" y="392314"/>
            <a:ext cx="7379568" cy="787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000" b="1" kern="0" spc="96">
                <a:solidFill>
                  <a:schemeClr val="accent6">
                    <a:lumMod val="75000"/>
                  </a:schemeClr>
                </a:solidFill>
                <a:latin typeface="Playfair Display"/>
              </a:rPr>
              <a:t>SUBSYSTEM 1: PHYSICAL CASING</a:t>
            </a:r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Picture 4" descr="A drawing of a box&#10;&#10;Description automatically generated">
            <a:extLst>
              <a:ext uri="{FF2B5EF4-FFF2-40B4-BE49-F238E27FC236}">
                <a16:creationId xmlns:a16="http://schemas.microsoft.com/office/drawing/2014/main" id="{E8EC1633-8B86-A928-029B-AC7F78F87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3126" y="785702"/>
            <a:ext cx="5556398" cy="4004045"/>
          </a:xfrm>
          <a:prstGeom prst="rect">
            <a:avLst/>
          </a:prstGeom>
        </p:spPr>
      </p:pic>
      <p:pic>
        <p:nvPicPr>
          <p:cNvPr id="6" name="Picture 5" descr="A black box with a clear lid&#10;&#10;Description automatically generated">
            <a:extLst>
              <a:ext uri="{FF2B5EF4-FFF2-40B4-BE49-F238E27FC236}">
                <a16:creationId xmlns:a16="http://schemas.microsoft.com/office/drawing/2014/main" id="{59C9EE46-1544-4256-C44A-56D10C578D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396" t="6504" r="7830" b="3794"/>
          <a:stretch/>
        </p:blipFill>
        <p:spPr>
          <a:xfrm>
            <a:off x="233751" y="973101"/>
            <a:ext cx="2461131" cy="21996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EE46BE9-4D39-0131-09B8-8F41AC79A6DA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cs typeface="Calibri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10589872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>
            <a:extLst>
              <a:ext uri="{FF2B5EF4-FFF2-40B4-BE49-F238E27FC236}">
                <a16:creationId xmlns:a16="http://schemas.microsoft.com/office/drawing/2014/main" id="{914020A4-0F18-EBD3-0369-4C54D81AE414}"/>
              </a:ext>
            </a:extLst>
          </p:cNvPr>
          <p:cNvSpPr/>
          <p:nvPr/>
        </p:nvSpPr>
        <p:spPr>
          <a:xfrm>
            <a:off x="882179" y="405605"/>
            <a:ext cx="7379568" cy="787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000" b="1" kern="0" spc="96">
                <a:solidFill>
                  <a:schemeClr val="accent6">
                    <a:lumMod val="75000"/>
                  </a:schemeClr>
                </a:solidFill>
                <a:latin typeface="Playfair Display"/>
              </a:rPr>
              <a:t>SUBSYSTEM 2: ELECTRONICS</a:t>
            </a:r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31D9DF-608D-DB81-6306-A866C0BC21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746"/>
          <a:stretch/>
        </p:blipFill>
        <p:spPr>
          <a:xfrm>
            <a:off x="2850749" y="1187966"/>
            <a:ext cx="3446643" cy="30836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760FE41-DB81-1B0F-639C-898744DB72FF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cs typeface="Calibri"/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364129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>
            <a:extLst>
              <a:ext uri="{FF2B5EF4-FFF2-40B4-BE49-F238E27FC236}">
                <a16:creationId xmlns:a16="http://schemas.microsoft.com/office/drawing/2014/main" id="{914020A4-0F18-EBD3-0369-4C54D81AE414}"/>
              </a:ext>
            </a:extLst>
          </p:cNvPr>
          <p:cNvSpPr/>
          <p:nvPr/>
        </p:nvSpPr>
        <p:spPr>
          <a:xfrm>
            <a:off x="882179" y="405605"/>
            <a:ext cx="7379568" cy="787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000" b="1" kern="0" spc="96">
                <a:solidFill>
                  <a:schemeClr val="accent6">
                    <a:lumMod val="75000"/>
                  </a:schemeClr>
                </a:solidFill>
                <a:latin typeface="Playfair Display"/>
              </a:rPr>
              <a:t>SUBSYSTEM 2: ELECTRONICS</a:t>
            </a:r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" name="Picture 9" descr="A diagram of a computer&#10;&#10;Description automatically generated">
            <a:extLst>
              <a:ext uri="{FF2B5EF4-FFF2-40B4-BE49-F238E27FC236}">
                <a16:creationId xmlns:a16="http://schemas.microsoft.com/office/drawing/2014/main" id="{0A2CF4BC-9515-7CB4-6D2C-36EE381831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04" t="57580" r="12818" b="18539"/>
          <a:stretch/>
        </p:blipFill>
        <p:spPr>
          <a:xfrm>
            <a:off x="1582642" y="1500920"/>
            <a:ext cx="5984076" cy="24585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776182D-DBDE-D94F-85A3-75BA42DC4B46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cs typeface="Calibri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158766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>
            <a:extLst>
              <a:ext uri="{FF2B5EF4-FFF2-40B4-BE49-F238E27FC236}">
                <a16:creationId xmlns:a16="http://schemas.microsoft.com/office/drawing/2014/main" id="{914020A4-0F18-EBD3-0369-4C54D81AE414}"/>
              </a:ext>
            </a:extLst>
          </p:cNvPr>
          <p:cNvSpPr/>
          <p:nvPr/>
        </p:nvSpPr>
        <p:spPr>
          <a:xfrm>
            <a:off x="882179" y="418895"/>
            <a:ext cx="7379568" cy="787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000" b="1" kern="0" spc="96">
                <a:solidFill>
                  <a:schemeClr val="accent6">
                    <a:lumMod val="75000"/>
                  </a:schemeClr>
                </a:solidFill>
                <a:latin typeface="Playfair Display"/>
              </a:rPr>
              <a:t>SUBSYSTEM 3 + 4: SOFTWARE FRONTEND + BACKEND</a:t>
            </a:r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icture 5" descr="A screenshot of a phone&#10;&#10;Description automatically generated">
            <a:extLst>
              <a:ext uri="{FF2B5EF4-FFF2-40B4-BE49-F238E27FC236}">
                <a16:creationId xmlns:a16="http://schemas.microsoft.com/office/drawing/2014/main" id="{77DF35A1-8B59-D3D2-6021-932656F455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84214" y="813139"/>
            <a:ext cx="5717415" cy="4016448"/>
          </a:xfrm>
          <a:prstGeom prst="rect">
            <a:avLst/>
          </a:prstGeom>
        </p:spPr>
      </p:pic>
      <p:pic>
        <p:nvPicPr>
          <p:cNvPr id="2" name="Picture 1" descr="A diagram of a computer&#10;&#10;Description automatically generated">
            <a:extLst>
              <a:ext uri="{FF2B5EF4-FFF2-40B4-BE49-F238E27FC236}">
                <a16:creationId xmlns:a16="http://schemas.microsoft.com/office/drawing/2014/main" id="{147AE7BA-B17C-AC84-CBBF-EC735001C7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5600" y="1003300"/>
            <a:ext cx="4448175" cy="33988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0BEF20-218D-24DC-D939-465F29688ED7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cs typeface="Calibri"/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1171154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3E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drawer with a watch and stationery&#10;&#10;Description automatically generated">
            <a:extLst>
              <a:ext uri="{FF2B5EF4-FFF2-40B4-BE49-F238E27FC236}">
                <a16:creationId xmlns:a16="http://schemas.microsoft.com/office/drawing/2014/main" id="{C5971021-82F6-388B-AF8A-690D65B423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323" t="15266" r="3871" b="20097"/>
          <a:stretch/>
        </p:blipFill>
        <p:spPr>
          <a:xfrm rot="16200000">
            <a:off x="404752" y="1199907"/>
            <a:ext cx="2386387" cy="2853596"/>
          </a:xfrm>
          <a:prstGeom prst="roundRect">
            <a:avLst/>
          </a:prstGeom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B6706B-87E1-921F-8232-CEF0327FF6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41" r="30797" b="2"/>
          <a:stretch/>
        </p:blipFill>
        <p:spPr>
          <a:xfrm rot="5400000">
            <a:off x="3380364" y="1190951"/>
            <a:ext cx="2386475" cy="2870033"/>
          </a:xfrm>
          <a:prstGeom prst="roundRect">
            <a:avLst/>
          </a:prstGeom>
          <a:ln>
            <a:noFill/>
          </a:ln>
        </p:spPr>
      </p:pic>
      <p:pic>
        <p:nvPicPr>
          <p:cNvPr id="6" name="Picture 5" descr="A box of items in a drawer&#10;&#10;Description automatically generated">
            <a:extLst>
              <a:ext uri="{FF2B5EF4-FFF2-40B4-BE49-F238E27FC236}">
                <a16:creationId xmlns:a16="http://schemas.microsoft.com/office/drawing/2014/main" id="{AD81A18E-6388-91BA-F635-E147FCFEED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952" r="-4" b="9217"/>
          <a:stretch/>
        </p:blipFill>
        <p:spPr>
          <a:xfrm>
            <a:off x="6126602" y="1434520"/>
            <a:ext cx="2870033" cy="2386187"/>
          </a:xfrm>
          <a:prstGeom prst="roundRect">
            <a:avLst/>
          </a:prstGeom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6C3C1A-E115-6C35-EB83-9D0A84C8378E}"/>
              </a:ext>
            </a:extLst>
          </p:cNvPr>
          <p:cNvSpPr txBox="1"/>
          <p:nvPr/>
        </p:nvSpPr>
        <p:spPr>
          <a:xfrm>
            <a:off x="2127775" y="545523"/>
            <a:ext cx="4897896" cy="8925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600" u="sng">
                <a:solidFill>
                  <a:schemeClr val="bg1"/>
                </a:solidFill>
                <a:latin typeface="DM Serif Display"/>
                <a:ea typeface="Calibri"/>
                <a:cs typeface="Calibri"/>
              </a:rPr>
              <a:t>Valuables</a:t>
            </a:r>
            <a:r>
              <a:rPr lang="en-US" sz="2600">
                <a:solidFill>
                  <a:schemeClr val="bg1"/>
                </a:solidFill>
                <a:latin typeface="DM Serif Display"/>
                <a:ea typeface="Calibri"/>
                <a:cs typeface="Calibri"/>
              </a:rPr>
              <a:t> are stored in drawers.</a:t>
            </a:r>
            <a:endParaRPr lang="en-US" sz="260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FFD4168-0383-059E-82FC-C0EF7E98E2BF}"/>
              </a:ext>
            </a:extLst>
          </p:cNvPr>
          <p:cNvSpPr/>
          <p:nvPr/>
        </p:nvSpPr>
        <p:spPr>
          <a:xfrm>
            <a:off x="166297" y="1438119"/>
            <a:ext cx="2866869" cy="2398425"/>
          </a:xfrm>
          <a:prstGeom prst="roundRect">
            <a:avLst/>
          </a:prstGeom>
          <a:solidFill>
            <a:srgbClr val="00000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6387803-2631-6B01-3288-E5500C05DBE7}"/>
              </a:ext>
            </a:extLst>
          </p:cNvPr>
          <p:cNvSpPr/>
          <p:nvPr/>
        </p:nvSpPr>
        <p:spPr>
          <a:xfrm>
            <a:off x="3136222" y="1428749"/>
            <a:ext cx="2866869" cy="2398425"/>
          </a:xfrm>
          <a:prstGeom prst="roundRect">
            <a:avLst/>
          </a:prstGeom>
          <a:solidFill>
            <a:srgbClr val="00000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6053FDC-E9FE-64D9-A15D-9A7CD7CE3E59}"/>
              </a:ext>
            </a:extLst>
          </p:cNvPr>
          <p:cNvSpPr/>
          <p:nvPr/>
        </p:nvSpPr>
        <p:spPr>
          <a:xfrm>
            <a:off x="6124885" y="1438117"/>
            <a:ext cx="2866869" cy="2398425"/>
          </a:xfrm>
          <a:prstGeom prst="roundRect">
            <a:avLst/>
          </a:prstGeom>
          <a:solidFill>
            <a:srgbClr val="00000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48ECCD-7437-91AB-01A3-97B4EB3105BE}"/>
              </a:ext>
            </a:extLst>
          </p:cNvPr>
          <p:cNvSpPr txBox="1"/>
          <p:nvPr/>
        </p:nvSpPr>
        <p:spPr>
          <a:xfrm>
            <a:off x="733169" y="2255272"/>
            <a:ext cx="173278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>
                <a:solidFill>
                  <a:schemeClr val="bg1"/>
                </a:solidFill>
                <a:latin typeface="DM Sans"/>
                <a:ea typeface="Calibri Light"/>
                <a:cs typeface="Calibri Light"/>
              </a:rPr>
              <a:t>$227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648DDE-FD9A-8332-F669-4EF92AAE817B}"/>
              </a:ext>
            </a:extLst>
          </p:cNvPr>
          <p:cNvSpPr txBox="1"/>
          <p:nvPr/>
        </p:nvSpPr>
        <p:spPr>
          <a:xfrm>
            <a:off x="3838230" y="2255271"/>
            <a:ext cx="173278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>
                <a:solidFill>
                  <a:schemeClr val="bg1"/>
                </a:solidFill>
                <a:latin typeface="DM Sans"/>
                <a:ea typeface="Calibri Light"/>
                <a:cs typeface="Calibri Light"/>
              </a:rPr>
              <a:t>$615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8AEBF1-B010-3B8E-0DE1-0FC86AF6575F}"/>
              </a:ext>
            </a:extLst>
          </p:cNvPr>
          <p:cNvSpPr txBox="1"/>
          <p:nvPr/>
        </p:nvSpPr>
        <p:spPr>
          <a:xfrm>
            <a:off x="6782297" y="2241329"/>
            <a:ext cx="173278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>
                <a:solidFill>
                  <a:schemeClr val="bg1"/>
                </a:solidFill>
                <a:latin typeface="DM Sans"/>
                <a:ea typeface="Calibri Light"/>
                <a:cs typeface="Calibri Light"/>
              </a:rPr>
              <a:t>$436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BF0180-47E5-4F6E-05ED-F612B2A27091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  <a:cs typeface="Calibri"/>
              </a:rPr>
              <a:t>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05D709-6967-2D39-B868-0CB452BA6B0F}"/>
              </a:ext>
            </a:extLst>
          </p:cNvPr>
          <p:cNvSpPr txBox="1"/>
          <p:nvPr/>
        </p:nvSpPr>
        <p:spPr>
          <a:xfrm>
            <a:off x="7783126" y="-1"/>
            <a:ext cx="20155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i="1">
                <a:solidFill>
                  <a:schemeClr val="bg1">
                    <a:lumMod val="65000"/>
                  </a:schemeClr>
                </a:solidFill>
                <a:cs typeface="Calibri"/>
              </a:rPr>
              <a:t>PROBLEM STATEMENT</a:t>
            </a:r>
          </a:p>
        </p:txBody>
      </p:sp>
    </p:spTree>
    <p:extLst>
      <p:ext uri="{BB962C8B-B14F-4D97-AF65-F5344CB8AC3E}">
        <p14:creationId xmlns:p14="http://schemas.microsoft.com/office/powerpoint/2010/main" val="1047344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>
            <a:extLst>
              <a:ext uri="{FF2B5EF4-FFF2-40B4-BE49-F238E27FC236}">
                <a16:creationId xmlns:a16="http://schemas.microsoft.com/office/drawing/2014/main" id="{914020A4-0F18-EBD3-0369-4C54D81AE414}"/>
              </a:ext>
            </a:extLst>
          </p:cNvPr>
          <p:cNvSpPr/>
          <p:nvPr/>
        </p:nvSpPr>
        <p:spPr>
          <a:xfrm>
            <a:off x="932605" y="418895"/>
            <a:ext cx="7379568" cy="787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000" b="1" kern="0" spc="96">
                <a:solidFill>
                  <a:schemeClr val="accent6">
                    <a:lumMod val="75000"/>
                  </a:schemeClr>
                </a:solidFill>
                <a:latin typeface="Playfair Display"/>
              </a:rPr>
              <a:t>SUBSYSTEM 3 + 4: SOFTWARE FRONTEND + BACKEND</a:t>
            </a:r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0BEF20-218D-24DC-D939-465F29688ED7}"/>
              </a:ext>
            </a:extLst>
          </p:cNvPr>
          <p:cNvSpPr txBox="1"/>
          <p:nvPr/>
        </p:nvSpPr>
        <p:spPr>
          <a:xfrm>
            <a:off x="8504684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cs typeface="Calibri"/>
              </a:rPr>
              <a:t>30</a:t>
            </a: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FC3E7B0A-8DB2-6438-99A7-91AF6D96EB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86" y="1728788"/>
            <a:ext cx="4238625" cy="1685925"/>
          </a:xfrm>
          <a:prstGeom prst="roundRect">
            <a:avLst/>
          </a:prstGeom>
        </p:spPr>
      </p:pic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7AB6942E-22EC-C7A8-AEA4-63A52FAA9B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5095" y="1547813"/>
            <a:ext cx="3028950" cy="204787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03529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3E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1029832" y="1585426"/>
            <a:ext cx="7084223" cy="1969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lang="en-US" sz="3000" kern="0" spc="-48">
                <a:solidFill>
                  <a:srgbClr val="FFFFFF"/>
                </a:solidFill>
                <a:latin typeface="DM Serif Display"/>
                <a:ea typeface="+mn-lt"/>
                <a:cs typeface="+mn-lt"/>
              </a:rPr>
              <a:t>The current state of the security market is geared towards commercial and residential properties. </a:t>
            </a:r>
            <a:endParaRPr lang="en-US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144B07-9BE3-3189-474A-5E8C596C80D1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  <a:cs typeface="Calibri"/>
              </a:rPr>
              <a:t>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A7ACFE-7793-1A74-7E72-4D14933F42C2}"/>
              </a:ext>
            </a:extLst>
          </p:cNvPr>
          <p:cNvSpPr txBox="1"/>
          <p:nvPr/>
        </p:nvSpPr>
        <p:spPr>
          <a:xfrm>
            <a:off x="7783126" y="-1"/>
            <a:ext cx="20155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i="1">
                <a:solidFill>
                  <a:schemeClr val="bg1">
                    <a:lumMod val="65000"/>
                  </a:schemeClr>
                </a:solidFill>
                <a:cs typeface="Calibri"/>
              </a:rPr>
              <a:t>PROBLEM STATEMENT</a:t>
            </a:r>
          </a:p>
        </p:txBody>
      </p:sp>
    </p:spTree>
    <p:extLst>
      <p:ext uri="{BB962C8B-B14F-4D97-AF65-F5344CB8AC3E}">
        <p14:creationId xmlns:p14="http://schemas.microsoft.com/office/powerpoint/2010/main" val="878433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3E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0F41488-FEB3-0813-AD71-F8EA9DB757C4}"/>
              </a:ext>
            </a:extLst>
          </p:cNvPr>
          <p:cNvGrpSpPr/>
          <p:nvPr/>
        </p:nvGrpSpPr>
        <p:grpSpPr>
          <a:xfrm>
            <a:off x="-996565" y="351802"/>
            <a:ext cx="9547237" cy="5038496"/>
            <a:chOff x="-1" y="869895"/>
            <a:chExt cx="7785549" cy="4110514"/>
          </a:xfrm>
        </p:grpSpPr>
        <p:sp>
          <p:nvSpPr>
            <p:cNvPr id="4" name="Text 0"/>
            <p:cNvSpPr/>
            <p:nvPr/>
          </p:nvSpPr>
          <p:spPr>
            <a:xfrm>
              <a:off x="3002265" y="1687828"/>
              <a:ext cx="3139357" cy="97443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>
                <a:lnSpc>
                  <a:spcPts val="7425"/>
                </a:lnSpc>
              </a:pPr>
              <a:r>
                <a:rPr lang="en-US" sz="9000" kern="0" spc="-48">
                  <a:solidFill>
                    <a:srgbClr val="FFFFFF"/>
                  </a:solidFill>
                  <a:latin typeface="DM Serif Display"/>
                  <a:cs typeface="Calibri"/>
                </a:rPr>
                <a:t>4.6</a:t>
              </a:r>
              <a:r>
                <a:rPr lang="en-US" sz="7000" kern="0" spc="-48">
                  <a:solidFill>
                    <a:srgbClr val="FFFFFF"/>
                  </a:solidFill>
                  <a:latin typeface="DM Serif Display"/>
                  <a:cs typeface="Calibri"/>
                </a:rPr>
                <a:t> million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998EE79-33B9-3070-7986-FF6C3929DFE2}"/>
                </a:ext>
              </a:extLst>
            </p:cNvPr>
            <p:cNvSpPr txBox="1"/>
            <p:nvPr/>
          </p:nvSpPr>
          <p:spPr>
            <a:xfrm>
              <a:off x="3254515" y="3058871"/>
              <a:ext cx="2631935" cy="64127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latin typeface="DM Serif Display"/>
                  <a:ea typeface="Calibri"/>
                  <a:cs typeface="Calibri"/>
                </a:rPr>
                <a:t>college students live in on-campus housing</a:t>
              </a:r>
            </a:p>
          </p:txBody>
        </p:sp>
        <p:sp>
          <p:nvSpPr>
            <p:cNvPr id="2" name="Flowchart: Connector 1">
              <a:extLst>
                <a:ext uri="{FF2B5EF4-FFF2-40B4-BE49-F238E27FC236}">
                  <a16:creationId xmlns:a16="http://schemas.microsoft.com/office/drawing/2014/main" id="{2A8D2783-FCC9-98CF-9F70-3E69EBFC4CE6}"/>
                </a:ext>
              </a:extLst>
            </p:cNvPr>
            <p:cNvSpPr/>
            <p:nvPr/>
          </p:nvSpPr>
          <p:spPr>
            <a:xfrm>
              <a:off x="2852442" y="869895"/>
              <a:ext cx="3439115" cy="3292446"/>
            </a:xfrm>
            <a:prstGeom prst="flowChartConnector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1">
              <a:extLst>
                <a:ext uri="{FF2B5EF4-FFF2-40B4-BE49-F238E27FC236}">
                  <a16:creationId xmlns:a16="http://schemas.microsoft.com/office/drawing/2014/main" id="{07184611-E54B-ABD4-14E2-F907EC21011D}"/>
                </a:ext>
              </a:extLst>
            </p:cNvPr>
            <p:cNvSpPr txBox="1"/>
            <p:nvPr/>
          </p:nvSpPr>
          <p:spPr>
            <a:xfrm>
              <a:off x="-1" y="4804645"/>
              <a:ext cx="7785549" cy="175764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>
                <a:solidFill>
                  <a:schemeClr val="bg1"/>
                </a:solidFill>
                <a:cs typeface="Calibri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B9AB738-1BCE-7867-826E-05A8FB41A08C}"/>
              </a:ext>
            </a:extLst>
          </p:cNvPr>
          <p:cNvSpPr txBox="1"/>
          <p:nvPr/>
        </p:nvSpPr>
        <p:spPr>
          <a:xfrm>
            <a:off x="1360949" y="2062819"/>
            <a:ext cx="642507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000">
                <a:solidFill>
                  <a:srgbClr val="FFFFFF"/>
                </a:solidFill>
                <a:latin typeface="DM Serif Display"/>
              </a:rPr>
              <a:t>Continuous Untapped Customer Base</a:t>
            </a:r>
            <a:endParaRPr lang="en-US" sz="3000">
              <a:ea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F577C3-70F7-CB5B-F3AC-89D96FCE6D40}"/>
              </a:ext>
            </a:extLst>
          </p:cNvPr>
          <p:cNvSpPr txBox="1"/>
          <p:nvPr/>
        </p:nvSpPr>
        <p:spPr>
          <a:xfrm>
            <a:off x="-71306" y="4807416"/>
            <a:ext cx="576847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u="sng">
                <a:solidFill>
                  <a:srgbClr val="FFFFFF"/>
                </a:solidFill>
                <a:cs typeface="Segoe U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https://collegeaffordability.urban.org/prices-and-expenses/room-and-board/#/room_and_board_by_type_of_institution</a:t>
            </a:r>
            <a:r>
              <a:rPr lang="en-US" sz="800">
                <a:cs typeface="Segoe UI"/>
              </a:rPr>
              <a:t>​</a:t>
            </a:r>
          </a:p>
          <a:p>
            <a:r>
              <a:rPr lang="en-US" sz="800" u="sng">
                <a:solidFill>
                  <a:srgbClr val="FFFFFF"/>
                </a:solidFill>
                <a:cs typeface="Segoe U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https://www.bestcolleges.com/research/college-enrollment-statistics/</a:t>
            </a:r>
            <a:r>
              <a:rPr lang="en-US" sz="800">
                <a:solidFill>
                  <a:srgbClr val="FFFFFF"/>
                </a:solidFill>
                <a:cs typeface="Segoe UI"/>
              </a:rPr>
              <a:t> </a:t>
            </a:r>
            <a:r>
              <a:rPr lang="en-US" sz="800">
                <a:cs typeface="Segoe UI"/>
              </a:rPr>
              <a:t>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483DAD-6BA2-A3A9-AB1C-1987AC242121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  <a:cs typeface="Calibri"/>
              </a:rPr>
              <a:t>5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EB1C73-C494-F26F-105E-89E8D4E68BF0}"/>
              </a:ext>
            </a:extLst>
          </p:cNvPr>
          <p:cNvSpPr txBox="1"/>
          <p:nvPr/>
        </p:nvSpPr>
        <p:spPr>
          <a:xfrm>
            <a:off x="7783126" y="-1"/>
            <a:ext cx="20155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i="1">
                <a:solidFill>
                  <a:schemeClr val="bg1">
                    <a:lumMod val="65000"/>
                  </a:schemeClr>
                </a:solidFill>
                <a:cs typeface="Calibri"/>
              </a:rPr>
              <a:t>PROBLEM STATEMENT</a:t>
            </a:r>
          </a:p>
        </p:txBody>
      </p:sp>
    </p:spTree>
    <p:extLst>
      <p:ext uri="{BB962C8B-B14F-4D97-AF65-F5344CB8AC3E}">
        <p14:creationId xmlns:p14="http://schemas.microsoft.com/office/powerpoint/2010/main" val="26003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-293" y="-1149"/>
            <a:ext cx="3143250" cy="5143500"/>
          </a:xfrm>
          <a:prstGeom prst="roundRect">
            <a:avLst>
              <a:gd name="adj" fmla="val -29091"/>
            </a:avLst>
          </a:prstGeom>
          <a:solidFill>
            <a:srgbClr val="323E2C"/>
          </a:solidFill>
          <a:ln/>
        </p:spPr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5497D44-C993-C33F-8272-02982E5AA8FE}"/>
              </a:ext>
            </a:extLst>
          </p:cNvPr>
          <p:cNvSpPr txBox="1">
            <a:spLocks/>
          </p:cNvSpPr>
          <p:nvPr/>
        </p:nvSpPr>
        <p:spPr>
          <a:xfrm>
            <a:off x="512733" y="1354348"/>
            <a:ext cx="2116248" cy="243386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algn="l"/>
            <a:r>
              <a:rPr lang="en-US" sz="2700">
                <a:solidFill>
                  <a:schemeClr val="bg1"/>
                </a:solidFill>
              </a:rPr>
              <a:t>Security is a </a:t>
            </a:r>
            <a:r>
              <a:rPr lang="en-US" sz="2700" b="1">
                <a:solidFill>
                  <a:schemeClr val="bg1"/>
                </a:solidFill>
              </a:rPr>
              <a:t>pressing </a:t>
            </a:r>
            <a:r>
              <a:rPr lang="en-US" sz="2700">
                <a:solidFill>
                  <a:schemeClr val="bg1"/>
                </a:solidFill>
              </a:rPr>
              <a:t>issue for college students. 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E1DB702-1E3E-D005-7F8B-CB41CAA6569B}"/>
              </a:ext>
            </a:extLst>
          </p:cNvPr>
          <p:cNvGrpSpPr/>
          <p:nvPr/>
        </p:nvGrpSpPr>
        <p:grpSpPr>
          <a:xfrm>
            <a:off x="6247238" y="2554655"/>
            <a:ext cx="2809364" cy="1229434"/>
            <a:chOff x="540299" y="1165402"/>
            <a:chExt cx="2580967" cy="99834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C88F452-1C48-3D42-65D5-52EFA7C279A3}"/>
                </a:ext>
              </a:extLst>
            </p:cNvPr>
            <p:cNvSpPr txBox="1"/>
            <p:nvPr/>
          </p:nvSpPr>
          <p:spPr>
            <a:xfrm>
              <a:off x="540299" y="1359945"/>
              <a:ext cx="2580967" cy="59982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1400">
                  <a:latin typeface="Playfair Display"/>
                </a:rPr>
                <a:t>One of my biggest reasons for being nervous about dorms is security. 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15B36B7-C2B7-4028-70AC-076A1F4035EE}"/>
                </a:ext>
              </a:extLst>
            </p:cNvPr>
            <p:cNvSpPr txBox="1"/>
            <p:nvPr/>
          </p:nvSpPr>
          <p:spPr>
            <a:xfrm>
              <a:off x="1197679" y="1702082"/>
              <a:ext cx="330302" cy="46166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400"/>
                <a:t>"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27793B5-B70D-0592-71CD-66CC6BEA09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63699" y="1165402"/>
              <a:ext cx="337340" cy="266992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AEE8A9E-F7AC-F735-5E2C-3E4999A4B817}"/>
              </a:ext>
            </a:extLst>
          </p:cNvPr>
          <p:cNvSpPr txBox="1"/>
          <p:nvPr/>
        </p:nvSpPr>
        <p:spPr>
          <a:xfrm>
            <a:off x="3584195" y="1507418"/>
            <a:ext cx="2341281" cy="738664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latin typeface="Playfair Display"/>
              </a:rPr>
              <a:t>I honestly want to lock everything up because I don’t trust anyone</a:t>
            </a:r>
          </a:p>
        </p:txBody>
      </p:sp>
      <p:sp>
        <p:nvSpPr>
          <p:cNvPr id="17" name="TextBox 13">
            <a:extLst>
              <a:ext uri="{FF2B5EF4-FFF2-40B4-BE49-F238E27FC236}">
                <a16:creationId xmlns:a16="http://schemas.microsoft.com/office/drawing/2014/main" id="{2612D088-10A0-EBEC-EF1B-9FEEB67FFB49}"/>
              </a:ext>
            </a:extLst>
          </p:cNvPr>
          <p:cNvSpPr txBox="1"/>
          <p:nvPr/>
        </p:nvSpPr>
        <p:spPr>
          <a:xfrm>
            <a:off x="5078919" y="1906509"/>
            <a:ext cx="359531" cy="568527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2400"/>
              <a:t>"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674CE34-92D7-E93B-F0BD-CEA53504B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592" y="1355370"/>
            <a:ext cx="367192" cy="347634"/>
          </a:xfrm>
          <a:prstGeom prst="rect">
            <a:avLst/>
          </a:prstGeom>
          <a:ln>
            <a:noFill/>
          </a:ln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44009A0C-1EA9-C5E4-1468-C4A1FBC0F5B2}"/>
              </a:ext>
            </a:extLst>
          </p:cNvPr>
          <p:cNvGrpSpPr/>
          <p:nvPr/>
        </p:nvGrpSpPr>
        <p:grpSpPr>
          <a:xfrm>
            <a:off x="6186289" y="1363648"/>
            <a:ext cx="2513849" cy="1167587"/>
            <a:chOff x="3322820" y="830930"/>
            <a:chExt cx="2309477" cy="94812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B6B873E-AD8B-3892-A0AC-DC65DFD0C0F0}"/>
                </a:ext>
              </a:extLst>
            </p:cNvPr>
            <p:cNvSpPr txBox="1"/>
            <p:nvPr/>
          </p:nvSpPr>
          <p:spPr>
            <a:xfrm>
              <a:off x="3426795" y="967729"/>
              <a:ext cx="2150939" cy="59982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1400">
                  <a:latin typeface="Playfair Display"/>
                </a:rPr>
                <a:t>I had my PS3 stolen freshman year while I was in the shower. </a:t>
              </a:r>
            </a:p>
          </p:txBody>
        </p:sp>
        <p:sp>
          <p:nvSpPr>
            <p:cNvPr id="22" name="TextBox 13">
              <a:extLst>
                <a:ext uri="{FF2B5EF4-FFF2-40B4-BE49-F238E27FC236}">
                  <a16:creationId xmlns:a16="http://schemas.microsoft.com/office/drawing/2014/main" id="{53B88BAE-13A8-AD30-39AF-7C643E3033C1}"/>
                </a:ext>
              </a:extLst>
            </p:cNvPr>
            <p:cNvSpPr txBox="1"/>
            <p:nvPr/>
          </p:nvSpPr>
          <p:spPr>
            <a:xfrm>
              <a:off x="3322820" y="884035"/>
              <a:ext cx="330302" cy="46166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l"/>
              <a:r>
                <a:rPr lang="en-US" sz="2400"/>
                <a:t>"</a:t>
              </a:r>
            </a:p>
          </p:txBody>
        </p:sp>
        <p:sp>
          <p:nvSpPr>
            <p:cNvPr id="23" name="TextBox 13">
              <a:extLst>
                <a:ext uri="{FF2B5EF4-FFF2-40B4-BE49-F238E27FC236}">
                  <a16:creationId xmlns:a16="http://schemas.microsoft.com/office/drawing/2014/main" id="{758E056D-EA88-24D9-A2FC-CEE533FF2D57}"/>
                </a:ext>
              </a:extLst>
            </p:cNvPr>
            <p:cNvSpPr txBox="1"/>
            <p:nvPr/>
          </p:nvSpPr>
          <p:spPr>
            <a:xfrm>
              <a:off x="4507726" y="1317388"/>
              <a:ext cx="330302" cy="46166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l"/>
              <a:r>
                <a:rPr lang="en-US" sz="2400"/>
                <a:t>"</a:t>
              </a: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2C78B9F-0AE0-6942-47C4-D0B37CEC58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94957" y="830930"/>
              <a:ext cx="337340" cy="277192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6A4CF2C-7542-C365-B720-4466BB4323DB}"/>
              </a:ext>
            </a:extLst>
          </p:cNvPr>
          <p:cNvGrpSpPr/>
          <p:nvPr/>
        </p:nvGrpSpPr>
        <p:grpSpPr>
          <a:xfrm>
            <a:off x="3460481" y="2572028"/>
            <a:ext cx="2885554" cy="1044924"/>
            <a:chOff x="416586" y="1030316"/>
            <a:chExt cx="2650963" cy="84851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561ABF-0D92-2A1C-DDFF-17E4281F3AD7}"/>
                </a:ext>
              </a:extLst>
            </p:cNvPr>
            <p:cNvSpPr txBox="1"/>
            <p:nvPr/>
          </p:nvSpPr>
          <p:spPr>
            <a:xfrm>
              <a:off x="532100" y="1260287"/>
              <a:ext cx="2535449" cy="42487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1400">
                  <a:latin typeface="Playfair Display"/>
                </a:rPr>
                <a:t>I mean safes are heavy and difficult to travel with [….]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BEB16B5-3173-7CC4-085C-24E3B9DD48FB}"/>
                </a:ext>
              </a:extLst>
            </p:cNvPr>
            <p:cNvSpPr txBox="1"/>
            <p:nvPr/>
          </p:nvSpPr>
          <p:spPr>
            <a:xfrm>
              <a:off x="416586" y="1232533"/>
              <a:ext cx="387977" cy="46166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400"/>
                <a:t>"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EFAAC34-1C11-E690-6435-D910B9BC739D}"/>
                </a:ext>
              </a:extLst>
            </p:cNvPr>
            <p:cNvSpPr txBox="1"/>
            <p:nvPr/>
          </p:nvSpPr>
          <p:spPr>
            <a:xfrm>
              <a:off x="2472636" y="1417168"/>
              <a:ext cx="330302" cy="46166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400"/>
                <a:t>"</a:t>
              </a: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15EBAA89-0297-43F5-0A20-E36FFCE583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49668" y="1030316"/>
              <a:ext cx="337340" cy="307790"/>
            </a:xfrm>
            <a:prstGeom prst="rect">
              <a:avLst/>
            </a:prstGeom>
          </p:spPr>
        </p:pic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DE5EE8D-BD36-5A6B-2A01-FAE75E4C0202}"/>
              </a:ext>
            </a:extLst>
          </p:cNvPr>
          <p:cNvSpPr/>
          <p:nvPr/>
        </p:nvSpPr>
        <p:spPr>
          <a:xfrm>
            <a:off x="3461974" y="1357405"/>
            <a:ext cx="2580765" cy="1093721"/>
          </a:xfrm>
          <a:prstGeom prst="rect">
            <a:avLst/>
          </a:prstGeom>
          <a:noFill/>
          <a:ln>
            <a:solidFill>
              <a:srgbClr val="323E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B019590-AB5B-3EDB-E6EA-879DD5E623BE}"/>
              </a:ext>
            </a:extLst>
          </p:cNvPr>
          <p:cNvSpPr/>
          <p:nvPr/>
        </p:nvSpPr>
        <p:spPr>
          <a:xfrm>
            <a:off x="3467681" y="2551566"/>
            <a:ext cx="2576523" cy="1221109"/>
          </a:xfrm>
          <a:prstGeom prst="rect">
            <a:avLst/>
          </a:prstGeom>
          <a:noFill/>
          <a:ln>
            <a:solidFill>
              <a:srgbClr val="323E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ED1DBF4-976C-C851-0C4C-3E6D47BFE7BB}"/>
              </a:ext>
            </a:extLst>
          </p:cNvPr>
          <p:cNvSpPr/>
          <p:nvPr/>
        </p:nvSpPr>
        <p:spPr>
          <a:xfrm>
            <a:off x="6177239" y="1362737"/>
            <a:ext cx="2521921" cy="1093719"/>
          </a:xfrm>
          <a:prstGeom prst="rect">
            <a:avLst/>
          </a:prstGeom>
          <a:noFill/>
          <a:ln>
            <a:solidFill>
              <a:srgbClr val="323E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7E68CEC-8B02-8855-C416-920F1B44C5F0}"/>
              </a:ext>
            </a:extLst>
          </p:cNvPr>
          <p:cNvSpPr/>
          <p:nvPr/>
        </p:nvSpPr>
        <p:spPr>
          <a:xfrm>
            <a:off x="6188278" y="2554376"/>
            <a:ext cx="2521921" cy="1189689"/>
          </a:xfrm>
          <a:prstGeom prst="rect">
            <a:avLst/>
          </a:prstGeom>
          <a:noFill/>
          <a:ln>
            <a:solidFill>
              <a:srgbClr val="323E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D1B5730-4010-5A2A-8F46-85BB54D7B44D}"/>
              </a:ext>
            </a:extLst>
          </p:cNvPr>
          <p:cNvSpPr txBox="1"/>
          <p:nvPr/>
        </p:nvSpPr>
        <p:spPr>
          <a:xfrm>
            <a:off x="6142907" y="2744984"/>
            <a:ext cx="359531" cy="56852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/>
              <a:t>"</a:t>
            </a:r>
          </a:p>
        </p:txBody>
      </p:sp>
      <p:sp>
        <p:nvSpPr>
          <p:cNvPr id="42" name="TextBox 13">
            <a:extLst>
              <a:ext uri="{FF2B5EF4-FFF2-40B4-BE49-F238E27FC236}">
                <a16:creationId xmlns:a16="http://schemas.microsoft.com/office/drawing/2014/main" id="{7252457C-08A6-CFE6-6C09-AA7DAE3E0C08}"/>
              </a:ext>
            </a:extLst>
          </p:cNvPr>
          <p:cNvSpPr txBox="1"/>
          <p:nvPr/>
        </p:nvSpPr>
        <p:spPr>
          <a:xfrm>
            <a:off x="3457784" y="1414689"/>
            <a:ext cx="359531" cy="568527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2400"/>
              <a:t>"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86316-1714-A3A5-5491-A5AB41EA42E3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cs typeface="Calibri"/>
              </a:rPr>
              <a:t>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AD0AEC-C67A-3E23-00A3-AC72993525F2}"/>
              </a:ext>
            </a:extLst>
          </p:cNvPr>
          <p:cNvSpPr txBox="1"/>
          <p:nvPr/>
        </p:nvSpPr>
        <p:spPr>
          <a:xfrm>
            <a:off x="7783126" y="-1"/>
            <a:ext cx="20155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i="1">
                <a:solidFill>
                  <a:schemeClr val="bg1">
                    <a:lumMod val="65000"/>
                  </a:schemeClr>
                </a:solidFill>
                <a:cs typeface="Calibri"/>
              </a:rPr>
              <a:t>PROBLEM STATEMENT</a:t>
            </a:r>
          </a:p>
        </p:txBody>
      </p:sp>
    </p:spTree>
    <p:extLst>
      <p:ext uri="{BB962C8B-B14F-4D97-AF65-F5344CB8AC3E}">
        <p14:creationId xmlns:p14="http://schemas.microsoft.com/office/powerpoint/2010/main" val="3757599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87D387-CAC0-C98D-D9C8-D329135BE48A}"/>
              </a:ext>
            </a:extLst>
          </p:cNvPr>
          <p:cNvSpPr txBox="1"/>
          <p:nvPr/>
        </p:nvSpPr>
        <p:spPr>
          <a:xfrm>
            <a:off x="2098" y="4026191"/>
            <a:ext cx="914504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 err="1">
                <a:solidFill>
                  <a:schemeClr val="accent6">
                    <a:lumMod val="75000"/>
                  </a:schemeClr>
                </a:solidFill>
                <a:latin typeface="Playfair Display"/>
              </a:rPr>
              <a:t>iSense</a:t>
            </a:r>
            <a:r>
              <a:rPr lang="en-US" sz="2200">
                <a:solidFill>
                  <a:schemeClr val="accent6">
                    <a:lumMod val="75000"/>
                  </a:schemeClr>
                </a:solidFill>
                <a:latin typeface="Playfair Display"/>
              </a:rPr>
              <a:t> detects drawer openings using contact sensors and captures images to enhance security.</a:t>
            </a:r>
            <a:endParaRPr lang="en-US">
              <a:solidFill>
                <a:schemeClr val="accent6">
                  <a:lumMod val="75000"/>
                </a:schemeClr>
              </a:solidFill>
              <a:cs typeface="Calibri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96A37F9-913F-0EDE-26F7-30F8ACEF7478}"/>
              </a:ext>
            </a:extLst>
          </p:cNvPr>
          <p:cNvSpPr/>
          <p:nvPr/>
        </p:nvSpPr>
        <p:spPr>
          <a:xfrm>
            <a:off x="6960127" y="1260331"/>
            <a:ext cx="1157966" cy="490267"/>
          </a:xfrm>
          <a:prstGeom prst="roundRect">
            <a:avLst/>
          </a:prstGeom>
          <a:solidFill>
            <a:srgbClr val="689054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>
                <a:latin typeface="DM Sans"/>
                <a:ea typeface="Calibri"/>
                <a:cs typeface="Calibri"/>
              </a:rPr>
              <a:t>Power Source</a:t>
            </a:r>
            <a:endParaRPr lang="en-US" sz="1600">
              <a:latin typeface="DM San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A3870B9-9781-07BD-87D9-4C8EEA63ABA9}"/>
              </a:ext>
            </a:extLst>
          </p:cNvPr>
          <p:cNvSpPr/>
          <p:nvPr/>
        </p:nvSpPr>
        <p:spPr>
          <a:xfrm>
            <a:off x="6959779" y="548725"/>
            <a:ext cx="1161048" cy="288757"/>
          </a:xfrm>
          <a:prstGeom prst="roundRect">
            <a:avLst/>
          </a:prstGeom>
          <a:solidFill>
            <a:srgbClr val="689054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>
                <a:latin typeface="DM Sans"/>
                <a:ea typeface="Calibri"/>
                <a:cs typeface="Calibri"/>
              </a:rPr>
              <a:t>Camera</a:t>
            </a:r>
            <a:endParaRPr lang="en-US" sz="1600">
              <a:latin typeface="DM San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25C1AEA-2B4B-45F2-DCA1-1A1E77EB44FA}"/>
              </a:ext>
            </a:extLst>
          </p:cNvPr>
          <p:cNvSpPr/>
          <p:nvPr/>
        </p:nvSpPr>
        <p:spPr>
          <a:xfrm>
            <a:off x="6958137" y="2266015"/>
            <a:ext cx="1164032" cy="572000"/>
          </a:xfrm>
          <a:prstGeom prst="roundRect">
            <a:avLst/>
          </a:prstGeom>
          <a:solidFill>
            <a:srgbClr val="689054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>
                <a:latin typeface="DM Sans"/>
                <a:ea typeface="Calibri"/>
                <a:cs typeface="Calibri"/>
              </a:rPr>
              <a:t>Contact Sensor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3FE6FE3-E7F2-B39A-C808-2A615AD3830D}"/>
              </a:ext>
            </a:extLst>
          </p:cNvPr>
          <p:cNvSpPr/>
          <p:nvPr/>
        </p:nvSpPr>
        <p:spPr>
          <a:xfrm>
            <a:off x="691139" y="2685801"/>
            <a:ext cx="1715984" cy="395725"/>
          </a:xfrm>
          <a:prstGeom prst="roundRect">
            <a:avLst/>
          </a:prstGeom>
          <a:solidFill>
            <a:srgbClr val="689054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>
                <a:latin typeface="DM Sans"/>
                <a:ea typeface="Calibri"/>
                <a:cs typeface="Calibri"/>
              </a:rPr>
              <a:t>Microcontroller</a:t>
            </a:r>
            <a:endParaRPr lang="en-US" sz="1600">
              <a:latin typeface="DM San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B80816E-3FEF-132F-96F9-A74A7C5C9175}"/>
              </a:ext>
            </a:extLst>
          </p:cNvPr>
          <p:cNvSpPr/>
          <p:nvPr/>
        </p:nvSpPr>
        <p:spPr>
          <a:xfrm>
            <a:off x="691813" y="1749605"/>
            <a:ext cx="1613050" cy="554954"/>
          </a:xfrm>
          <a:prstGeom prst="roundRect">
            <a:avLst/>
          </a:prstGeom>
          <a:solidFill>
            <a:srgbClr val="689054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>
                <a:latin typeface="DM Sans"/>
                <a:ea typeface="Calibri"/>
                <a:cs typeface="Calibri"/>
              </a:rPr>
              <a:t>Physical Casing</a:t>
            </a:r>
            <a:endParaRPr lang="en-US" sz="1600">
              <a:latin typeface="DM Sans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0D0D9E7-961B-C062-809F-C6121830F4DA}"/>
              </a:ext>
            </a:extLst>
          </p:cNvPr>
          <p:cNvSpPr/>
          <p:nvPr/>
        </p:nvSpPr>
        <p:spPr>
          <a:xfrm>
            <a:off x="691171" y="694253"/>
            <a:ext cx="1615669" cy="740226"/>
          </a:xfrm>
          <a:prstGeom prst="roundRect">
            <a:avLst/>
          </a:prstGeom>
          <a:solidFill>
            <a:srgbClr val="689054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>
                <a:latin typeface="DM Sans"/>
                <a:ea typeface="Calibri"/>
                <a:cs typeface="Calibri"/>
              </a:rPr>
              <a:t>Mac Address Sticker</a:t>
            </a:r>
            <a:endParaRPr lang="en-US" sz="1600">
              <a:latin typeface="DM Sans"/>
            </a:endParaRPr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B70E6334-535F-C98B-8E9A-4DD7129AB1B0}"/>
              </a:ext>
            </a:extLst>
          </p:cNvPr>
          <p:cNvSpPr/>
          <p:nvPr/>
        </p:nvSpPr>
        <p:spPr>
          <a:xfrm>
            <a:off x="3523681" y="1258014"/>
            <a:ext cx="55695" cy="5710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89753814-F004-8142-0470-1E377B6A3BC9}"/>
              </a:ext>
            </a:extLst>
          </p:cNvPr>
          <p:cNvSpPr/>
          <p:nvPr/>
        </p:nvSpPr>
        <p:spPr>
          <a:xfrm>
            <a:off x="3596465" y="1934647"/>
            <a:ext cx="55695" cy="5710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3567209E-A62D-2297-D623-5EC87B1DEBF9}"/>
              </a:ext>
            </a:extLst>
          </p:cNvPr>
          <p:cNvSpPr/>
          <p:nvPr/>
        </p:nvSpPr>
        <p:spPr>
          <a:xfrm>
            <a:off x="3917260" y="2266225"/>
            <a:ext cx="55695" cy="5710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7CC0F46E-287B-99CF-0DE7-D257633716BC}"/>
              </a:ext>
            </a:extLst>
          </p:cNvPr>
          <p:cNvSpPr/>
          <p:nvPr/>
        </p:nvSpPr>
        <p:spPr>
          <a:xfrm>
            <a:off x="4329711" y="1066614"/>
            <a:ext cx="55695" cy="5710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7EFB60E3-9C75-F363-159C-E173049479CA}"/>
              </a:ext>
            </a:extLst>
          </p:cNvPr>
          <p:cNvSpPr/>
          <p:nvPr/>
        </p:nvSpPr>
        <p:spPr>
          <a:xfrm>
            <a:off x="5496972" y="1721683"/>
            <a:ext cx="55695" cy="5710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ey rectangular object with wires attached to it&#10;&#10;Description automatically generated">
            <a:extLst>
              <a:ext uri="{FF2B5EF4-FFF2-40B4-BE49-F238E27FC236}">
                <a16:creationId xmlns:a16="http://schemas.microsoft.com/office/drawing/2014/main" id="{518C2DDC-46C5-006F-D330-57609F381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2502" y="330708"/>
            <a:ext cx="2509647" cy="3476244"/>
          </a:xfrm>
          <a:prstGeom prst="rect">
            <a:avLst/>
          </a:prstGeom>
          <a:ln w="57150">
            <a:noFill/>
          </a:ln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A7F2A88-8AE8-266D-857D-7B0B454EED52}"/>
              </a:ext>
            </a:extLst>
          </p:cNvPr>
          <p:cNvCxnSpPr/>
          <p:nvPr/>
        </p:nvCxnSpPr>
        <p:spPr>
          <a:xfrm flipV="1">
            <a:off x="5229867" y="1544211"/>
            <a:ext cx="1655788" cy="129405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F5DCEF1-9345-FF6C-4183-F783714FBCF3}"/>
              </a:ext>
            </a:extLst>
          </p:cNvPr>
          <p:cNvCxnSpPr>
            <a:cxnSpLocks/>
          </p:cNvCxnSpPr>
          <p:nvPr/>
        </p:nvCxnSpPr>
        <p:spPr>
          <a:xfrm flipV="1">
            <a:off x="4385477" y="2557583"/>
            <a:ext cx="2474394" cy="466703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C2D7FE6-BF9E-55CC-C50C-EDE5991035A9}"/>
              </a:ext>
            </a:extLst>
          </p:cNvPr>
          <p:cNvCxnSpPr/>
          <p:nvPr/>
        </p:nvCxnSpPr>
        <p:spPr>
          <a:xfrm flipV="1">
            <a:off x="3954222" y="683388"/>
            <a:ext cx="2924955" cy="39334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D41B0E3-495F-0B1F-0FCC-B6B6D15AE9CB}"/>
              </a:ext>
            </a:extLst>
          </p:cNvPr>
          <p:cNvCxnSpPr>
            <a:cxnSpLocks/>
          </p:cNvCxnSpPr>
          <p:nvPr/>
        </p:nvCxnSpPr>
        <p:spPr>
          <a:xfrm flipV="1">
            <a:off x="2297138" y="1361965"/>
            <a:ext cx="1125637" cy="830151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044D5B3-75D7-72C6-187B-094EC35B5C56}"/>
              </a:ext>
            </a:extLst>
          </p:cNvPr>
          <p:cNvCxnSpPr>
            <a:cxnSpLocks/>
          </p:cNvCxnSpPr>
          <p:nvPr/>
        </p:nvCxnSpPr>
        <p:spPr>
          <a:xfrm flipV="1">
            <a:off x="2342466" y="605873"/>
            <a:ext cx="1002304" cy="484224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993EAB5-AB32-798D-9E92-8B71571FE0F4}"/>
              </a:ext>
            </a:extLst>
          </p:cNvPr>
          <p:cNvCxnSpPr>
            <a:cxnSpLocks/>
          </p:cNvCxnSpPr>
          <p:nvPr/>
        </p:nvCxnSpPr>
        <p:spPr>
          <a:xfrm flipV="1">
            <a:off x="2438559" y="1397819"/>
            <a:ext cx="1839570" cy="1456788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EF16862-9E08-476A-4155-F75DF81AFAE9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cs typeface="Calibri"/>
              </a:rPr>
              <a:t>7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0934E62-AC46-8112-35FC-77A8FEAA6E2E}"/>
              </a:ext>
            </a:extLst>
          </p:cNvPr>
          <p:cNvSpPr/>
          <p:nvPr/>
        </p:nvSpPr>
        <p:spPr>
          <a:xfrm>
            <a:off x="3677668" y="571500"/>
            <a:ext cx="274842" cy="279206"/>
          </a:xfrm>
          <a:prstGeom prst="ellips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01009A4-8936-731F-F545-D714FCE7D92C}"/>
              </a:ext>
            </a:extLst>
          </p:cNvPr>
          <p:cNvSpPr/>
          <p:nvPr/>
        </p:nvSpPr>
        <p:spPr>
          <a:xfrm>
            <a:off x="3607868" y="2687358"/>
            <a:ext cx="776538" cy="737278"/>
          </a:xfrm>
          <a:prstGeom prst="ellips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4D1372-7927-1370-DA68-78F6BAD2C6E6}"/>
              </a:ext>
            </a:extLst>
          </p:cNvPr>
          <p:cNvSpPr txBox="1"/>
          <p:nvPr/>
        </p:nvSpPr>
        <p:spPr>
          <a:xfrm>
            <a:off x="8312604" y="-1"/>
            <a:ext cx="20155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i="1">
                <a:solidFill>
                  <a:schemeClr val="bg1">
                    <a:lumMod val="65000"/>
                  </a:schemeClr>
                </a:solidFill>
                <a:cs typeface="Calibri"/>
              </a:rPr>
              <a:t>PRODUCT </a:t>
            </a:r>
          </a:p>
        </p:txBody>
      </p:sp>
    </p:spTree>
    <p:extLst>
      <p:ext uri="{BB962C8B-B14F-4D97-AF65-F5344CB8AC3E}">
        <p14:creationId xmlns:p14="http://schemas.microsoft.com/office/powerpoint/2010/main" val="544861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2A6396-5AE8-E20F-195D-96AF9E9EF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255" y="1122044"/>
            <a:ext cx="7524749" cy="3355145"/>
          </a:xfrm>
          <a:prstGeom prst="rect">
            <a:avLst/>
          </a:prstGeom>
        </p:spPr>
      </p:pic>
      <p:sp>
        <p:nvSpPr>
          <p:cNvPr id="10" name="Text 1">
            <a:extLst>
              <a:ext uri="{FF2B5EF4-FFF2-40B4-BE49-F238E27FC236}">
                <a16:creationId xmlns:a16="http://schemas.microsoft.com/office/drawing/2014/main" id="{397D4E16-1EBB-E66C-80AF-A30DE49BBC55}"/>
              </a:ext>
            </a:extLst>
          </p:cNvPr>
          <p:cNvSpPr/>
          <p:nvPr/>
        </p:nvSpPr>
        <p:spPr>
          <a:xfrm>
            <a:off x="882179" y="491994"/>
            <a:ext cx="7379568" cy="787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000" b="1" kern="0" spc="96">
                <a:solidFill>
                  <a:schemeClr val="accent6">
                    <a:lumMod val="75000"/>
                  </a:schemeClr>
                </a:solidFill>
                <a:latin typeface="Playfair Display"/>
              </a:rPr>
              <a:t>SUBSYSTEM INTEGRATION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2033967-F5F0-FC7B-A2A3-60714C015EF9}"/>
              </a:ext>
            </a:extLst>
          </p:cNvPr>
          <p:cNvSpPr/>
          <p:nvPr/>
        </p:nvSpPr>
        <p:spPr>
          <a:xfrm>
            <a:off x="1063578" y="1520503"/>
            <a:ext cx="3058511" cy="16778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E599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0D92ED-EE9A-64BA-AF54-12DF51985B1F}"/>
              </a:ext>
            </a:extLst>
          </p:cNvPr>
          <p:cNvSpPr/>
          <p:nvPr/>
        </p:nvSpPr>
        <p:spPr>
          <a:xfrm>
            <a:off x="6347562" y="2359403"/>
            <a:ext cx="1914141" cy="2107733"/>
          </a:xfrm>
          <a:prstGeom prst="rect">
            <a:avLst/>
          </a:prstGeom>
          <a:noFill/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-Shape 4">
            <a:extLst>
              <a:ext uri="{FF2B5EF4-FFF2-40B4-BE49-F238E27FC236}">
                <a16:creationId xmlns:a16="http://schemas.microsoft.com/office/drawing/2014/main" id="{D987D4EB-5198-B268-C627-B166FE800936}"/>
              </a:ext>
            </a:extLst>
          </p:cNvPr>
          <p:cNvSpPr/>
          <p:nvPr/>
        </p:nvSpPr>
        <p:spPr>
          <a:xfrm flipH="1">
            <a:off x="3544349" y="1115090"/>
            <a:ext cx="2598893" cy="3467396"/>
          </a:xfrm>
          <a:prstGeom prst="corner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4D692A-39FE-C653-9C70-F5D65A6E683F}"/>
              </a:ext>
            </a:extLst>
          </p:cNvPr>
          <p:cNvSpPr/>
          <p:nvPr/>
        </p:nvSpPr>
        <p:spPr>
          <a:xfrm>
            <a:off x="887334" y="1298296"/>
            <a:ext cx="3412022" cy="2104070"/>
          </a:xfrm>
          <a:prstGeom prst="rect">
            <a:avLst/>
          </a:prstGeom>
          <a:noFill/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F2D37927-1ECA-3FDF-27BE-F7A32C9119A0}"/>
              </a:ext>
            </a:extLst>
          </p:cNvPr>
          <p:cNvSpPr/>
          <p:nvPr/>
        </p:nvSpPr>
        <p:spPr>
          <a:xfrm>
            <a:off x="6428211" y="4474555"/>
            <a:ext cx="1747529" cy="7965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000" b="1" kern="0" spc="96">
                <a:solidFill>
                  <a:schemeClr val="accent5">
                    <a:lumMod val="60000"/>
                    <a:lumOff val="40000"/>
                  </a:schemeClr>
                </a:solidFill>
                <a:latin typeface="Playfair Display"/>
              </a:rPr>
              <a:t>FRONTEND</a:t>
            </a:r>
            <a:endParaRPr lang="en-US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 1">
            <a:extLst>
              <a:ext uri="{FF2B5EF4-FFF2-40B4-BE49-F238E27FC236}">
                <a16:creationId xmlns:a16="http://schemas.microsoft.com/office/drawing/2014/main" id="{68B67397-9969-4BD8-F70B-8CB3886E2B35}"/>
              </a:ext>
            </a:extLst>
          </p:cNvPr>
          <p:cNvSpPr/>
          <p:nvPr/>
        </p:nvSpPr>
        <p:spPr>
          <a:xfrm>
            <a:off x="6136291" y="1229413"/>
            <a:ext cx="1747529" cy="7965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000" b="1" kern="0" spc="96">
                <a:solidFill>
                  <a:schemeClr val="accent2">
                    <a:lumMod val="60000"/>
                    <a:lumOff val="40000"/>
                  </a:schemeClr>
                </a:solidFill>
                <a:latin typeface="Playfair Display"/>
              </a:rPr>
              <a:t>BACKEND</a:t>
            </a:r>
            <a:endParaRPr lang="en-US">
              <a:solidFill>
                <a:schemeClr val="accent2">
                  <a:lumMod val="60000"/>
                  <a:lumOff val="40000"/>
                </a:schemeClr>
              </a:solidFill>
              <a:cs typeface="Calibri"/>
            </a:endParaRPr>
          </a:p>
        </p:txBody>
      </p:sp>
      <p:sp>
        <p:nvSpPr>
          <p:cNvPr id="12" name="Text 1">
            <a:extLst>
              <a:ext uri="{FF2B5EF4-FFF2-40B4-BE49-F238E27FC236}">
                <a16:creationId xmlns:a16="http://schemas.microsoft.com/office/drawing/2014/main" id="{4AE5763D-2534-311D-C911-3B4F38B63DBA}"/>
              </a:ext>
            </a:extLst>
          </p:cNvPr>
          <p:cNvSpPr/>
          <p:nvPr/>
        </p:nvSpPr>
        <p:spPr>
          <a:xfrm>
            <a:off x="818677" y="3409068"/>
            <a:ext cx="2434250" cy="7965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000" b="1" kern="0" spc="96">
                <a:solidFill>
                  <a:schemeClr val="accent6">
                    <a:lumMod val="60000"/>
                    <a:lumOff val="40000"/>
                  </a:schemeClr>
                </a:solidFill>
                <a:latin typeface="Playfair Display"/>
              </a:rPr>
              <a:t>ELECTRONICS</a:t>
            </a:r>
            <a:endParaRPr lang="en-US" sz="2000">
              <a:solidFill>
                <a:schemeClr val="accent6">
                  <a:lumMod val="60000"/>
                  <a:lumOff val="40000"/>
                </a:schemeClr>
              </a:solidFill>
              <a:cs typeface="Calibri"/>
            </a:endParaRPr>
          </a:p>
        </p:txBody>
      </p:sp>
      <p:sp>
        <p:nvSpPr>
          <p:cNvPr id="13" name="Text 1">
            <a:extLst>
              <a:ext uri="{FF2B5EF4-FFF2-40B4-BE49-F238E27FC236}">
                <a16:creationId xmlns:a16="http://schemas.microsoft.com/office/drawing/2014/main" id="{FCF8D387-D264-E293-C613-232F06345078}"/>
              </a:ext>
            </a:extLst>
          </p:cNvPr>
          <p:cNvSpPr/>
          <p:nvPr/>
        </p:nvSpPr>
        <p:spPr>
          <a:xfrm>
            <a:off x="822262" y="952881"/>
            <a:ext cx="2927399" cy="7965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000" b="1" kern="0" spc="96">
                <a:solidFill>
                  <a:schemeClr val="accent4">
                    <a:lumMod val="50000"/>
                  </a:schemeClr>
                </a:solidFill>
                <a:latin typeface="Playfair Display"/>
              </a:rPr>
              <a:t>PHYSICAL CASING</a:t>
            </a:r>
            <a:endParaRPr lang="en-US">
              <a:solidFill>
                <a:schemeClr val="accent4">
                  <a:lumMod val="50000"/>
                </a:schemeClr>
              </a:solidFill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224EF0-E5ED-A6EB-73F7-1925A2F84881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ea typeface="Calibri"/>
                <a:cs typeface="Calibri"/>
              </a:rPr>
              <a:t>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47EEF0-663F-D9EA-6727-14D2A37EE12C}"/>
              </a:ext>
            </a:extLst>
          </p:cNvPr>
          <p:cNvSpPr txBox="1"/>
          <p:nvPr/>
        </p:nvSpPr>
        <p:spPr>
          <a:xfrm>
            <a:off x="8312604" y="-1"/>
            <a:ext cx="20155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i="1">
                <a:solidFill>
                  <a:schemeClr val="bg1">
                    <a:lumMod val="65000"/>
                  </a:schemeClr>
                </a:solidFill>
                <a:cs typeface="Calibri"/>
              </a:rPr>
              <a:t>PRODUCT </a:t>
            </a:r>
          </a:p>
        </p:txBody>
      </p:sp>
    </p:spTree>
    <p:extLst>
      <p:ext uri="{BB962C8B-B14F-4D97-AF65-F5344CB8AC3E}">
        <p14:creationId xmlns:p14="http://schemas.microsoft.com/office/powerpoint/2010/main" val="3789208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5" grpId="0" animBg="1"/>
      <p:bldP spid="6" grpId="0" animBg="1"/>
      <p:bldP spid="6" grpId="1" animBg="1"/>
      <p:bldP spid="7" grpId="0" animBg="1"/>
      <p:bldP spid="11" grpId="0" animBg="1"/>
      <p:bldP spid="12" grpId="0" animBg="1"/>
      <p:bldP spid="12" grpId="1" animBg="1"/>
      <p:bldP spid="13" grpId="0" animBg="1"/>
      <p:bldP spid="1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77530" y="476250"/>
            <a:ext cx="8365133" cy="2057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620"/>
              </a:lnSpc>
            </a:pPr>
            <a:r>
              <a:rPr lang="en-US" sz="1600" kern="0" spc="96">
                <a:solidFill>
                  <a:srgbClr val="689054"/>
                </a:solidFill>
                <a:latin typeface="DM Serif Display"/>
              </a:rPr>
              <a:t>THREE STEPS IS ALL IT TAKES</a:t>
            </a:r>
            <a:endParaRPr lang="en-US" sz="1600">
              <a:latin typeface="DM Serif Display"/>
            </a:endParaRPr>
          </a:p>
        </p:txBody>
      </p:sp>
      <p:sp>
        <p:nvSpPr>
          <p:cNvPr id="5" name="Text 2"/>
          <p:cNvSpPr/>
          <p:nvPr/>
        </p:nvSpPr>
        <p:spPr>
          <a:xfrm>
            <a:off x="1342055" y="1078938"/>
            <a:ext cx="123815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200">
                <a:solidFill>
                  <a:srgbClr val="121111"/>
                </a:solidFill>
                <a:latin typeface="DM Sans"/>
              </a:rPr>
              <a:t>Simple and convenient setup</a:t>
            </a:r>
            <a:endParaRPr lang="en-US" sz="1200"/>
          </a:p>
        </p:txBody>
      </p:sp>
      <p:sp>
        <p:nvSpPr>
          <p:cNvPr id="14" name="Text 11"/>
          <p:cNvSpPr/>
          <p:nvPr/>
        </p:nvSpPr>
        <p:spPr>
          <a:xfrm>
            <a:off x="4245544" y="1094450"/>
            <a:ext cx="1536544" cy="2134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200">
                <a:solidFill>
                  <a:srgbClr val="121111"/>
                </a:solidFill>
                <a:latin typeface="DM Sans"/>
              </a:rPr>
              <a:t>Smooth software connection </a:t>
            </a:r>
            <a:endParaRPr lang="en-US"/>
          </a:p>
        </p:txBody>
      </p:sp>
      <p:sp>
        <p:nvSpPr>
          <p:cNvPr id="33" name="Text 30"/>
          <p:cNvSpPr/>
          <p:nvPr/>
        </p:nvSpPr>
        <p:spPr>
          <a:xfrm>
            <a:off x="6950576" y="942723"/>
            <a:ext cx="1445509" cy="4663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200">
                <a:solidFill>
                  <a:srgbClr val="121111"/>
                </a:solidFill>
                <a:latin typeface="DM Sans"/>
              </a:rPr>
              <a:t>Peace of mind security and notifications</a:t>
            </a:r>
            <a:endParaRPr lang="en-US" sz="1200">
              <a:ea typeface="Calibri"/>
              <a:cs typeface="Calibri"/>
            </a:endParaRPr>
          </a:p>
        </p:txBody>
      </p:sp>
      <p:sp>
        <p:nvSpPr>
          <p:cNvPr id="45" name="Text 5">
            <a:extLst>
              <a:ext uri="{FF2B5EF4-FFF2-40B4-BE49-F238E27FC236}">
                <a16:creationId xmlns:a16="http://schemas.microsoft.com/office/drawing/2014/main" id="{18AEC8BF-16F1-E8ED-0256-4B5C565985DB}"/>
              </a:ext>
            </a:extLst>
          </p:cNvPr>
          <p:cNvSpPr/>
          <p:nvPr/>
        </p:nvSpPr>
        <p:spPr>
          <a:xfrm>
            <a:off x="801388" y="1076233"/>
            <a:ext cx="476250" cy="476250"/>
          </a:xfrm>
          <a:prstGeom prst="ellipse">
            <a:avLst/>
          </a:prstGeom>
          <a:solidFill>
            <a:srgbClr val="689054"/>
          </a:solidFill>
          <a:ln/>
        </p:spPr>
        <p:txBody>
          <a:bodyPr wrap="square" lIns="26458" tIns="56224" rIns="26458" bIns="56224" rtlCol="0" anchor="ctr"/>
          <a:lstStyle/>
          <a:p>
            <a:pPr algn="ctr">
              <a:lnSpc>
                <a:spcPts val="2700"/>
              </a:lnSpc>
            </a:pPr>
            <a:r>
              <a:rPr lang="en-US">
                <a:solidFill>
                  <a:srgbClr val="FFFFFF"/>
                </a:solidFill>
                <a:latin typeface="DM Serif Display"/>
                <a:ea typeface="Helmet" pitchFamily="34" charset="-122"/>
                <a:cs typeface="Helmet" pitchFamily="34" charset="-120"/>
              </a:rPr>
              <a:t>01</a:t>
            </a:r>
            <a:endParaRPr lang="en-US">
              <a:latin typeface="DM Serif Display"/>
            </a:endParaRPr>
          </a:p>
        </p:txBody>
      </p:sp>
      <p:sp>
        <p:nvSpPr>
          <p:cNvPr id="47" name="Text 5">
            <a:extLst>
              <a:ext uri="{FF2B5EF4-FFF2-40B4-BE49-F238E27FC236}">
                <a16:creationId xmlns:a16="http://schemas.microsoft.com/office/drawing/2014/main" id="{BA30643E-5F40-6B29-2841-780EED351D6B}"/>
              </a:ext>
            </a:extLst>
          </p:cNvPr>
          <p:cNvSpPr/>
          <p:nvPr/>
        </p:nvSpPr>
        <p:spPr>
          <a:xfrm>
            <a:off x="3711927" y="1076234"/>
            <a:ext cx="476250" cy="476250"/>
          </a:xfrm>
          <a:prstGeom prst="ellipse">
            <a:avLst/>
          </a:prstGeom>
          <a:solidFill>
            <a:srgbClr val="689054"/>
          </a:solidFill>
          <a:ln/>
        </p:spPr>
        <p:txBody>
          <a:bodyPr wrap="square" lIns="26458" tIns="56224" rIns="26458" bIns="56224" rtlCol="0" anchor="ctr"/>
          <a:lstStyle/>
          <a:p>
            <a:pPr algn="ctr">
              <a:lnSpc>
                <a:spcPts val="2700"/>
              </a:lnSpc>
            </a:pPr>
            <a:r>
              <a:rPr lang="en-US">
                <a:solidFill>
                  <a:srgbClr val="FFFFFF"/>
                </a:solidFill>
                <a:latin typeface="DM Serif Display"/>
                <a:ea typeface="Helmet"/>
              </a:rPr>
              <a:t>02</a:t>
            </a:r>
            <a:endParaRPr lang="en-US" sz="1800">
              <a:solidFill>
                <a:srgbClr val="FFFFFF"/>
              </a:solidFill>
              <a:latin typeface="DM Serif Display"/>
              <a:ea typeface="Helmet"/>
            </a:endParaRPr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75E46A8D-DF4F-E3CB-3CDD-97956F83D15E}"/>
              </a:ext>
            </a:extLst>
          </p:cNvPr>
          <p:cNvSpPr/>
          <p:nvPr/>
        </p:nvSpPr>
        <p:spPr>
          <a:xfrm>
            <a:off x="6592186" y="1076233"/>
            <a:ext cx="476250" cy="476250"/>
          </a:xfrm>
          <a:prstGeom prst="ellipse">
            <a:avLst/>
          </a:prstGeom>
          <a:solidFill>
            <a:srgbClr val="689054"/>
          </a:solidFill>
          <a:ln/>
        </p:spPr>
        <p:txBody>
          <a:bodyPr wrap="square" lIns="26458" tIns="56224" rIns="26458" bIns="56224" rtlCol="0" anchor="ctr"/>
          <a:lstStyle/>
          <a:p>
            <a:pPr algn="ctr">
              <a:lnSpc>
                <a:spcPts val="2700"/>
              </a:lnSpc>
            </a:pPr>
            <a:r>
              <a:rPr lang="en-US">
                <a:solidFill>
                  <a:srgbClr val="FFFFFF"/>
                </a:solidFill>
                <a:latin typeface="DM Serif Display"/>
                <a:ea typeface="Helmet"/>
              </a:rPr>
              <a:t>03</a:t>
            </a:r>
            <a:endParaRPr lang="en-US" sz="1800">
              <a:solidFill>
                <a:srgbClr val="FFFFFF"/>
              </a:solidFill>
              <a:latin typeface="DM Serif Display"/>
              <a:ea typeface="Helmet"/>
            </a:endParaRPr>
          </a:p>
        </p:txBody>
      </p:sp>
      <p:pic>
        <p:nvPicPr>
          <p:cNvPr id="57" name="Picture 56" descr="A screenshot of a phone&#10;&#10;Description automatically generated">
            <a:extLst>
              <a:ext uri="{FF2B5EF4-FFF2-40B4-BE49-F238E27FC236}">
                <a16:creationId xmlns:a16="http://schemas.microsoft.com/office/drawing/2014/main" id="{82AB4680-691D-71A6-A2A3-CB459D0DB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4960" y="1545297"/>
            <a:ext cx="4394991" cy="3086100"/>
          </a:xfrm>
          <a:prstGeom prst="rect">
            <a:avLst/>
          </a:prstGeom>
        </p:spPr>
      </p:pic>
      <p:pic>
        <p:nvPicPr>
          <p:cNvPr id="6" name="Picture 5" descr="A small rectangular object on a wooden cabinet&#10;&#10;Description automatically generated">
            <a:extLst>
              <a:ext uri="{FF2B5EF4-FFF2-40B4-BE49-F238E27FC236}">
                <a16:creationId xmlns:a16="http://schemas.microsoft.com/office/drawing/2014/main" id="{91A6D5BA-4063-A8A9-BF5B-CBC78E2A8A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781" t="9690" r="101" b="27052"/>
          <a:stretch/>
        </p:blipFill>
        <p:spPr>
          <a:xfrm>
            <a:off x="786216" y="1727957"/>
            <a:ext cx="2358595" cy="2321945"/>
          </a:xfrm>
          <a:prstGeom prst="roundRect">
            <a:avLst/>
          </a:prstGeom>
        </p:spPr>
      </p:pic>
      <p:sp>
        <p:nvSpPr>
          <p:cNvPr id="8" name="Text 2">
            <a:extLst>
              <a:ext uri="{FF2B5EF4-FFF2-40B4-BE49-F238E27FC236}">
                <a16:creationId xmlns:a16="http://schemas.microsoft.com/office/drawing/2014/main" id="{0B205D54-925D-BE55-C823-3A79C2DD8C19}"/>
              </a:ext>
            </a:extLst>
          </p:cNvPr>
          <p:cNvSpPr/>
          <p:nvPr/>
        </p:nvSpPr>
        <p:spPr>
          <a:xfrm>
            <a:off x="-3731076" y="1824351"/>
            <a:ext cx="1668847" cy="5930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200">
                <a:solidFill>
                  <a:srgbClr val="121111"/>
                </a:solidFill>
                <a:latin typeface="DM Sans"/>
              </a:rPr>
              <a:t>Contact sensors attached to desk </a:t>
            </a:r>
            <a:endParaRPr lang="en-US"/>
          </a:p>
        </p:txBody>
      </p:sp>
      <p:pic>
        <p:nvPicPr>
          <p:cNvPr id="9" name="Picture 8" descr="A screenshot of a phone&#10;&#10;Description automatically generated">
            <a:extLst>
              <a:ext uri="{FF2B5EF4-FFF2-40B4-BE49-F238E27FC236}">
                <a16:creationId xmlns:a16="http://schemas.microsoft.com/office/drawing/2014/main" id="{37F4D5A1-D0D2-063D-7156-345E5B2711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8426" y="1677112"/>
            <a:ext cx="1548432" cy="3071145"/>
          </a:xfrm>
          <a:prstGeom prst="roundRect">
            <a:avLst/>
          </a:prstGeom>
        </p:spPr>
      </p:pic>
      <p:sp>
        <p:nvSpPr>
          <p:cNvPr id="12" name="Text 2">
            <a:extLst>
              <a:ext uri="{FF2B5EF4-FFF2-40B4-BE49-F238E27FC236}">
                <a16:creationId xmlns:a16="http://schemas.microsoft.com/office/drawing/2014/main" id="{E41A2ED3-26AF-B790-0C1B-588D8A69D288}"/>
              </a:ext>
            </a:extLst>
          </p:cNvPr>
          <p:cNvSpPr/>
          <p:nvPr/>
        </p:nvSpPr>
        <p:spPr>
          <a:xfrm>
            <a:off x="-1768927" y="1824350"/>
            <a:ext cx="1668847" cy="5930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200">
                <a:solidFill>
                  <a:srgbClr val="121111"/>
                </a:solidFill>
                <a:latin typeface="DM Sans"/>
              </a:rPr>
              <a:t>MAC Address to connect device to app</a:t>
            </a:r>
            <a:endParaRPr lang="en-US"/>
          </a:p>
        </p:txBody>
      </p:sp>
      <p:pic>
        <p:nvPicPr>
          <p:cNvPr id="7" name="Picture 6" descr="Point Arrow PNGs for Free Download">
            <a:extLst>
              <a:ext uri="{FF2B5EF4-FFF2-40B4-BE49-F238E27FC236}">
                <a16:creationId xmlns:a16="http://schemas.microsoft.com/office/drawing/2014/main" id="{BD586571-D833-7B1C-2EBB-308B8B7299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020000" flipH="1">
            <a:off x="-2263356" y="1787861"/>
            <a:ext cx="734001" cy="317924"/>
          </a:xfrm>
          <a:prstGeom prst="rect">
            <a:avLst/>
          </a:prstGeom>
        </p:spPr>
      </p:pic>
      <p:pic>
        <p:nvPicPr>
          <p:cNvPr id="13" name="Picture 12" descr="Point Arrow PNGs for Free Download">
            <a:extLst>
              <a:ext uri="{FF2B5EF4-FFF2-40B4-BE49-F238E27FC236}">
                <a16:creationId xmlns:a16="http://schemas.microsoft.com/office/drawing/2014/main" id="{8B66170A-9472-672A-1881-9D42187699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9840000" flipH="1" flipV="1">
            <a:off x="-1100755" y="1278931"/>
            <a:ext cx="679200" cy="3944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744474-C337-AF28-AD98-96B0030FFE5F}"/>
              </a:ext>
            </a:extLst>
          </p:cNvPr>
          <p:cNvSpPr txBox="1"/>
          <p:nvPr/>
        </p:nvSpPr>
        <p:spPr>
          <a:xfrm>
            <a:off x="8454258" y="4749362"/>
            <a:ext cx="6700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ea typeface="Calibri"/>
                <a:cs typeface="Calibri"/>
              </a:rPr>
              <a:t>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D6E8CE-8939-9B05-5FB5-226EE5858828}"/>
              </a:ext>
            </a:extLst>
          </p:cNvPr>
          <p:cNvSpPr txBox="1"/>
          <p:nvPr/>
        </p:nvSpPr>
        <p:spPr>
          <a:xfrm>
            <a:off x="8312604" y="-1"/>
            <a:ext cx="20155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i="1">
                <a:solidFill>
                  <a:schemeClr val="bg1">
                    <a:lumMod val="65000"/>
                  </a:schemeClr>
                </a:solidFill>
                <a:cs typeface="Calibri"/>
              </a:rPr>
              <a:t>PRODUCT </a:t>
            </a:r>
          </a:p>
        </p:txBody>
      </p:sp>
    </p:spTree>
    <p:extLst>
      <p:ext uri="{BB962C8B-B14F-4D97-AF65-F5344CB8AC3E}">
        <p14:creationId xmlns:p14="http://schemas.microsoft.com/office/powerpoint/2010/main" val="2328902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30</Slides>
  <Notes>29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Extra Reference Slides (diagrams for subsystems)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>PptxGenJS Presentation</dc:subject>
  <dc:creator>Pitch Software GmbH</dc:creator>
  <cp:revision>2</cp:revision>
  <dcterms:created xsi:type="dcterms:W3CDTF">2024-04-18T03:58:21Z</dcterms:created>
  <dcterms:modified xsi:type="dcterms:W3CDTF">2026-06-08T17:25:16Z</dcterms:modified>
</cp:coreProperties>
</file>